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docx" ContentType="application/vnd.openxmlformats-officedocument.wordprocessingml.document"/>
  <Default Extension="wav" ContentType="audio/x-wav"/>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audio1.wav" ContentType="audio/wav"/>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6">
  <p:sldMasterIdLst>
    <p:sldMasterId id="2147483648" r:id="rId1"/>
    <p:sldMasterId id="2147483652" r:id="rId2"/>
  </p:sldMasterIdLst>
  <p:notesMasterIdLst>
    <p:notesMasterId r:id="rId40"/>
  </p:notesMasterIdLst>
  <p:sldIdLst>
    <p:sldId id="304" r:id="rId3"/>
    <p:sldId id="298" r:id="rId4"/>
    <p:sldId id="258" r:id="rId5"/>
    <p:sldId id="314" r:id="rId6"/>
    <p:sldId id="315" r:id="rId7"/>
    <p:sldId id="318" r:id="rId8"/>
    <p:sldId id="316" r:id="rId9"/>
    <p:sldId id="319" r:id="rId10"/>
    <p:sldId id="317" r:id="rId11"/>
    <p:sldId id="320" r:id="rId12"/>
    <p:sldId id="321" r:id="rId13"/>
    <p:sldId id="322" r:id="rId14"/>
    <p:sldId id="323" r:id="rId15"/>
    <p:sldId id="324" r:id="rId16"/>
    <p:sldId id="325" r:id="rId17"/>
    <p:sldId id="326" r:id="rId18"/>
    <p:sldId id="327" r:id="rId19"/>
    <p:sldId id="328" r:id="rId20"/>
    <p:sldId id="329" r:id="rId21"/>
    <p:sldId id="330" r:id="rId22"/>
    <p:sldId id="333" r:id="rId23"/>
    <p:sldId id="331" r:id="rId24"/>
    <p:sldId id="332" r:id="rId25"/>
    <p:sldId id="334" r:id="rId26"/>
    <p:sldId id="335" r:id="rId27"/>
    <p:sldId id="336" r:id="rId28"/>
    <p:sldId id="337" r:id="rId29"/>
    <p:sldId id="338" r:id="rId30"/>
    <p:sldId id="339" r:id="rId31"/>
    <p:sldId id="340" r:id="rId32"/>
    <p:sldId id="341" r:id="rId33"/>
    <p:sldId id="343" r:id="rId34"/>
    <p:sldId id="342" r:id="rId35"/>
    <p:sldId id="303" r:id="rId36"/>
    <p:sldId id="301" r:id="rId37"/>
    <p:sldId id="344" r:id="rId38"/>
    <p:sldId id="279" r:id="rId3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BAD7B"/>
    <a:srgbClr val="00C878"/>
    <a:srgbClr val="F6BE00"/>
    <a:srgbClr val="55A064"/>
    <a:srgbClr val="0A6446"/>
    <a:srgbClr val="098F66"/>
    <a:srgbClr val="00EAB7"/>
    <a:srgbClr val="FFFFFF"/>
    <a:srgbClr val="FFC878"/>
    <a:srgbClr val="0DC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20" autoAdjust="0"/>
    <p:restoredTop sz="94660" autoAdjust="0"/>
  </p:normalViewPr>
  <p:slideViewPr>
    <p:cSldViewPr>
      <p:cViewPr varScale="1">
        <p:scale>
          <a:sx n="137" d="100"/>
          <a:sy n="137" d="100"/>
        </p:scale>
        <p:origin x="816"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1B18BB-639C-42BE-B0DE-21E803C82813}" type="datetimeFigureOut">
              <a:rPr lang="zh-CN" altLang="en-US" smtClean="0"/>
              <a:pPr/>
              <a:t>2019/5/25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3B1B66-F3EE-4F0D-95E9-FE23E9477CC4}" type="slidenum">
              <a:rPr lang="zh-CN" altLang="en-US" smtClean="0"/>
              <a:pPr/>
              <a:t>‹#›</a:t>
            </a:fld>
            <a:endParaRPr lang="zh-CN" altLang="en-US"/>
          </a:p>
        </p:txBody>
      </p:sp>
    </p:spTree>
    <p:extLst>
      <p:ext uri="{BB962C8B-B14F-4D97-AF65-F5344CB8AC3E}">
        <p14:creationId xmlns:p14="http://schemas.microsoft.com/office/powerpoint/2010/main" val="1607439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r>
              <a:rPr lang="en-US" altLang="zh-CN" dirty="0"/>
              <a:t>https://liangliangtuwen.tmall.com</a:t>
            </a:r>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1</a:t>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34</a:t>
            </a:fld>
            <a:endParaRPr lang="zh-CN" altLang="en-US">
              <a:solidFill>
                <a:prstClr val="black"/>
              </a:solidFill>
            </a:endParaRPr>
          </a:p>
        </p:txBody>
      </p:sp>
    </p:spTree>
    <p:extLst>
      <p:ext uri="{BB962C8B-B14F-4D97-AF65-F5344CB8AC3E}">
        <p14:creationId xmlns:p14="http://schemas.microsoft.com/office/powerpoint/2010/main" val="2314842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3B1B66-F3EE-4F0D-95E9-FE23E9477CC4}"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37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ltVert">
          <a:fgClr>
            <a:schemeClr val="accent2"/>
          </a:fgClr>
          <a:bgClr>
            <a:schemeClr val="accent2">
              <a:lumMod val="75000"/>
            </a:schemeClr>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ltVert">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pattFill prst="ltVert">
          <a:fgClr>
            <a:schemeClr val="accent2">
              <a:lumMod val="75000"/>
            </a:schemeClr>
          </a:fgClr>
          <a:bgClr>
            <a:schemeClr val="accent2"/>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ltVert">
          <a:fgClr>
            <a:schemeClr val="accent2"/>
          </a:fgClr>
          <a:bgClr>
            <a:schemeClr val="accent2">
              <a:lumMod val="75000"/>
            </a:schemeClr>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341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ltVert">
          <a:fgClr>
            <a:schemeClr val="bg1"/>
          </a:fgClr>
          <a:bgClr>
            <a:schemeClr val="bg1">
              <a:lumMod val="95000"/>
            </a:schemeClr>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565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幻灯片">
    <p:bg>
      <p:bgPr>
        <a:pattFill prst="ltVert">
          <a:fgClr>
            <a:schemeClr val="accent2">
              <a:lumMod val="75000"/>
            </a:schemeClr>
          </a:fgClr>
          <a:bgClr>
            <a:schemeClr val="accent2"/>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2659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Vert">
          <a:fgClr>
            <a:schemeClr val="bg1">
              <a:lumMod val="95000"/>
            </a:schemeClr>
          </a:fgClr>
          <a:bgClr>
            <a:schemeClr val="bg1">
              <a:lumMod val="8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ltVert">
          <a:fgClr>
            <a:schemeClr val="bg1">
              <a:lumMod val="95000"/>
            </a:schemeClr>
          </a:fgClr>
          <a:bgClr>
            <a:schemeClr val="bg1">
              <a:lumMod val="85000"/>
            </a:schemeClr>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810539"/>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media/media1.wav"/><Relationship Id="rId2" Type="http://schemas.openxmlformats.org/officeDocument/2006/relationships/audio" Target="../media/media1.wav"/></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 Id="rId3"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package" Target="../embeddings/Microsoft_Word___1.docx"/><Relationship Id="rId5" Type="http://schemas.openxmlformats.org/officeDocument/2006/relationships/image" Target="../media/image2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1" Type="http://schemas.openxmlformats.org/officeDocument/2006/relationships/audio" Target="NULL" TargetMode="External"/><Relationship Id="rId2" Type="http://schemas.microsoft.com/office/2007/relationships/media" Target="../media/media2.wav"/></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audio" Target="../media/audio1.wav"/><Relationship Id="rId5" Type="http://schemas.openxmlformats.org/officeDocument/2006/relationships/oleObject" Target="../embeddings/oleObject2.bin"/><Relationship Id="rId6" Type="http://schemas.openxmlformats.org/officeDocument/2006/relationships/package" Target="../embeddings/Microsoft_Word___2.docx"/><Relationship Id="rId7" Type="http://schemas.openxmlformats.org/officeDocument/2006/relationships/image" Target="../media/image24.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audio" Target="../media/audio1.wav"/></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wav"/><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3210541" y="2536977"/>
            <a:ext cx="2674130" cy="1692771"/>
          </a:xfrm>
          <a:prstGeom prst="rect">
            <a:avLst/>
          </a:prstGeom>
          <a:noFill/>
        </p:spPr>
        <p:txBody>
          <a:bodyPr wrap="none" rtlCol="0">
            <a:spAutoFit/>
          </a:bodyPr>
          <a:lstStyle/>
          <a:p>
            <a:pPr algn="ctr"/>
            <a:r>
              <a:rPr lang="zh-CN" altLang="en-US" sz="4000" b="1" dirty="0">
                <a:solidFill>
                  <a:prstClr val="black">
                    <a:lumMod val="85000"/>
                    <a:lumOff val="15000"/>
                  </a:prstClr>
                </a:solidFill>
                <a:latin typeface="微软雅黑" panose="020B0503020204020204" pitchFamily="34" charset="-122"/>
                <a:ea typeface="微软雅黑" panose="020B0503020204020204" pitchFamily="34" charset="-122"/>
              </a:rPr>
              <a:t>霸笔笔记</a:t>
            </a:r>
            <a:endParaRPr lang="en-US" altLang="zh-CN" sz="4000" b="1" dirty="0">
              <a:solidFill>
                <a:prstClr val="black">
                  <a:lumMod val="85000"/>
                  <a:lumOff val="15000"/>
                </a:prstClr>
              </a:solidFill>
              <a:latin typeface="微软雅黑" panose="020B0503020204020204" pitchFamily="34" charset="-122"/>
              <a:ea typeface="微软雅黑" panose="020B0503020204020204" pitchFamily="34" charset="-122"/>
            </a:endParaRPr>
          </a:p>
          <a:p>
            <a:pPr algn="ctr"/>
            <a:r>
              <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rPr>
              <a:t>（安卓</a:t>
            </a:r>
            <a:r>
              <a:rPr lang="en-US" altLang="zh-CN" sz="3200" b="1" dirty="0">
                <a:solidFill>
                  <a:prstClr val="black">
                    <a:lumMod val="85000"/>
                    <a:lumOff val="15000"/>
                  </a:prstClr>
                </a:solidFill>
                <a:latin typeface="微软雅黑" panose="020B0503020204020204" pitchFamily="34" charset="-122"/>
                <a:ea typeface="微软雅黑" panose="020B0503020204020204" pitchFamily="34" charset="-122"/>
              </a:rPr>
              <a:t>APP</a:t>
            </a:r>
            <a:r>
              <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rPr>
              <a:t>）</a:t>
            </a:r>
            <a:endParaRPr lang="en-US" altLang="zh-CN" sz="3200" b="1" dirty="0">
              <a:solidFill>
                <a:prstClr val="black">
                  <a:lumMod val="85000"/>
                  <a:lumOff val="15000"/>
                </a:prstClr>
              </a:solidFill>
              <a:latin typeface="微软雅黑" panose="020B0503020204020204" pitchFamily="34" charset="-122"/>
              <a:ea typeface="微软雅黑" panose="020B0503020204020204" pitchFamily="34" charset="-122"/>
            </a:endParaRPr>
          </a:p>
          <a:p>
            <a:pPr algn="ctr"/>
            <a:r>
              <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rPr>
              <a:t>需求分析</a:t>
            </a:r>
          </a:p>
        </p:txBody>
      </p:sp>
      <p:sp>
        <p:nvSpPr>
          <p:cNvPr id="7" name="TextBox 6"/>
          <p:cNvSpPr txBox="1"/>
          <p:nvPr/>
        </p:nvSpPr>
        <p:spPr>
          <a:xfrm>
            <a:off x="2619382" y="4357696"/>
            <a:ext cx="3905236" cy="400110"/>
          </a:xfrm>
          <a:prstGeom prst="rect">
            <a:avLst/>
          </a:prstGeom>
          <a:noFill/>
        </p:spPr>
        <p:txBody>
          <a:bodyPr wrap="none" rtlCol="0">
            <a:spAutoFit/>
          </a:bodyPr>
          <a:lstStyle/>
          <a:p>
            <a:pPr algn="ctr"/>
            <a:r>
              <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rPr>
              <a:t>G02</a:t>
            </a: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小组：高兴欣 王晨旭 倪嘉玲</a:t>
            </a:r>
          </a:p>
        </p:txBody>
      </p:sp>
      <p:pic>
        <p:nvPicPr>
          <p:cNvPr id="14" name="winxp.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9756576" y="-884634"/>
            <a:ext cx="609600" cy="609600"/>
          </a:xfrm>
          <a:prstGeom prst="rect">
            <a:avLst/>
          </a:prstGeom>
        </p:spPr>
      </p:pic>
      <p:grpSp>
        <p:nvGrpSpPr>
          <p:cNvPr id="15" name="组合 14"/>
          <p:cNvGrpSpPr/>
          <p:nvPr/>
        </p:nvGrpSpPr>
        <p:grpSpPr>
          <a:xfrm>
            <a:off x="3832681" y="926559"/>
            <a:ext cx="1429852" cy="1429852"/>
            <a:chOff x="1232831" y="1748812"/>
            <a:chExt cx="1645876" cy="1645876"/>
          </a:xfrm>
        </p:grpSpPr>
        <p:sp>
          <p:nvSpPr>
            <p:cNvPr id="2" name="圆角矩形 1"/>
            <p:cNvSpPr/>
            <p:nvPr/>
          </p:nvSpPr>
          <p:spPr>
            <a:xfrm>
              <a:off x="1232831" y="1748812"/>
              <a:ext cx="1645876" cy="164587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24" name="TextBox 23"/>
            <p:cNvSpPr txBox="1"/>
            <p:nvPr/>
          </p:nvSpPr>
          <p:spPr>
            <a:xfrm>
              <a:off x="1265508" y="2080468"/>
              <a:ext cx="1592765" cy="885689"/>
            </a:xfrm>
            <a:prstGeom prst="rect">
              <a:avLst/>
            </a:prstGeom>
            <a:noFill/>
          </p:spPr>
          <p:txBody>
            <a:bodyPr wrap="none" rtlCol="0">
              <a:spAutoFit/>
            </a:bodyPr>
            <a:lstStyle/>
            <a:p>
              <a:pPr algn="ctr"/>
              <a:r>
                <a:rPr lang="en-US" altLang="zh-CN" sz="4400" dirty="0">
                  <a:solidFill>
                    <a:prstClr val="white"/>
                  </a:solidFill>
                  <a:latin typeface="Impact" panose="020B0806030902050204" pitchFamily="34" charset="0"/>
                  <a:ea typeface="微软雅黑" panose="020B0503020204020204" pitchFamily="34" charset="-122"/>
                </a:rPr>
                <a:t>BUBY</a:t>
              </a:r>
              <a:endParaRPr lang="zh-CN" altLang="en-US" sz="4400" dirty="0">
                <a:solidFill>
                  <a:prstClr val="white"/>
                </a:solidFill>
                <a:latin typeface="Impact" panose="020B0806030902050204" pitchFamily="34" charset="0"/>
                <a:ea typeface="微软雅黑" panose="020B0503020204020204" pitchFamily="34" charset="-122"/>
              </a:endParaRPr>
            </a:p>
          </p:txBody>
        </p:sp>
      </p:grpSp>
      <p:cxnSp>
        <p:nvCxnSpPr>
          <p:cNvPr id="8" name="直接箭头连接符 7"/>
          <p:cNvCxnSpPr/>
          <p:nvPr/>
        </p:nvCxnSpPr>
        <p:spPr>
          <a:xfrm>
            <a:off x="3296627" y="2614141"/>
            <a:ext cx="4083685"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13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17" fill="hold"/>
                                        <p:tgtEl>
                                          <p:spTgt spid="14"/>
                                        </p:tgtEl>
                                      </p:cBhvr>
                                    </p:cmd>
                                  </p:childTnLst>
                                </p:cTn>
                              </p:par>
                              <p:par>
                                <p:cTn id="7" presetID="2" presetClass="entr" presetSubtype="8"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additive="base">
                                        <p:cTn id="9" dur="1000" fill="hold"/>
                                        <p:tgtEl>
                                          <p:spTgt spid="15"/>
                                        </p:tgtEl>
                                        <p:attrNameLst>
                                          <p:attrName>ppt_x</p:attrName>
                                        </p:attrNameLst>
                                      </p:cBhvr>
                                      <p:tavLst>
                                        <p:tav tm="0">
                                          <p:val>
                                            <p:strVal val="0-#ppt_w/2"/>
                                          </p:val>
                                        </p:tav>
                                        <p:tav tm="100000">
                                          <p:val>
                                            <p:strVal val="#ppt_x"/>
                                          </p:val>
                                        </p:tav>
                                      </p:tavLst>
                                    </p:anim>
                                    <p:anim calcmode="lin" valueType="num">
                                      <p:cBhvr additive="base">
                                        <p:cTn id="10" dur="1000" fill="hold"/>
                                        <p:tgtEl>
                                          <p:spTgt spid="15"/>
                                        </p:tgtEl>
                                        <p:attrNameLst>
                                          <p:attrName>ppt_y</p:attrName>
                                        </p:attrNameLst>
                                      </p:cBhvr>
                                      <p:tavLst>
                                        <p:tav tm="0">
                                          <p:val>
                                            <p:strVal val="#ppt_y"/>
                                          </p:val>
                                        </p:tav>
                                        <p:tav tm="100000">
                                          <p:val>
                                            <p:strVal val="#ppt_y"/>
                                          </p:val>
                                        </p:tav>
                                      </p:tavLst>
                                    </p:anim>
                                  </p:childTnLst>
                                </p:cTn>
                              </p:par>
                              <p:par>
                                <p:cTn id="11" presetID="22" presetClass="entr" presetSubtype="8" fill="hold"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12" presetClass="entr" presetSubtype="4" fill="hold" grpId="0" nodeType="withEffect">
                                  <p:stCondLst>
                                    <p:cond delay="150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ppt_y</p:attrName>
                                        </p:attrNameLst>
                                      </p:cBhvr>
                                      <p:tavLst>
                                        <p:tav tm="0">
                                          <p:val>
                                            <p:strVal val="#ppt_y+#ppt_h*1.125000"/>
                                          </p:val>
                                        </p:tav>
                                        <p:tav tm="100000">
                                          <p:val>
                                            <p:strVal val="#ppt_y"/>
                                          </p:val>
                                        </p:tav>
                                      </p:tavLst>
                                    </p:anim>
                                    <p:animEffect transition="in" filter="wipe(up)">
                                      <p:cBhvr>
                                        <p:cTn id="17" dur="500"/>
                                        <p:tgtEl>
                                          <p:spTgt spid="3"/>
                                        </p:tgtEl>
                                      </p:cBhvr>
                                    </p:animEffect>
                                  </p:childTnLst>
                                </p:cTn>
                              </p:par>
                              <p:par>
                                <p:cTn id="18" presetID="12" presetClass="entr" presetSubtype="1" fill="hold" grpId="0" nodeType="withEffect">
                                  <p:stCondLst>
                                    <p:cond delay="15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p:tgtEl>
                                          <p:spTgt spid="7"/>
                                        </p:tgtEl>
                                        <p:attrNameLst>
                                          <p:attrName>ppt_y</p:attrName>
                                        </p:attrNameLst>
                                      </p:cBhvr>
                                      <p:tavLst>
                                        <p:tav tm="0">
                                          <p:val>
                                            <p:strVal val="#ppt_y-#ppt_h*1.125000"/>
                                          </p:val>
                                        </p:tav>
                                        <p:tav tm="100000">
                                          <p:val>
                                            <p:strVal val="#ppt_y"/>
                                          </p:val>
                                        </p:tav>
                                      </p:tavLst>
                                    </p:anim>
                                    <p:animEffect transition="in" filter="wipe(down)">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14"/>
                </p:tgtEl>
              </p:cMediaNode>
            </p:audio>
          </p:childTnLst>
        </p:cTn>
      </p:par>
    </p:tnLst>
    <p:bldLst>
      <p:bldP spid="3"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组合 24"/>
          <p:cNvGrpSpPr/>
          <p:nvPr/>
        </p:nvGrpSpPr>
        <p:grpSpPr>
          <a:xfrm>
            <a:off x="616849" y="2834938"/>
            <a:ext cx="1722903" cy="1250709"/>
            <a:chOff x="2824580" y="1105017"/>
            <a:chExt cx="1722903" cy="1250709"/>
          </a:xfrm>
        </p:grpSpPr>
        <p:sp>
          <p:nvSpPr>
            <p:cNvPr id="6" name="椭圆 5"/>
            <p:cNvSpPr>
              <a:spLocks noChangeAspect="1"/>
            </p:cNvSpPr>
            <p:nvPr/>
          </p:nvSpPr>
          <p:spPr>
            <a:xfrm>
              <a:off x="3345921" y="2006576"/>
              <a:ext cx="340110" cy="3401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685783"/>
              <a:endParaRPr lang="zh-CN" altLang="en-US" sz="1400">
                <a:solidFill>
                  <a:prstClr val="white"/>
                </a:solidFill>
                <a:latin typeface="方正兰亭细黑_GBK"/>
              </a:endParaRPr>
            </a:p>
          </p:txBody>
        </p:sp>
        <p:sp>
          <p:nvSpPr>
            <p:cNvPr id="7" name="文本框 52"/>
            <p:cNvSpPr txBox="1"/>
            <p:nvPr/>
          </p:nvSpPr>
          <p:spPr>
            <a:xfrm>
              <a:off x="3402881" y="1963311"/>
              <a:ext cx="233015" cy="392415"/>
            </a:xfrm>
            <a:prstGeom prst="rect">
              <a:avLst/>
            </a:prstGeom>
            <a:noFill/>
          </p:spPr>
          <p:txBody>
            <a:bodyPr wrap="square" lIns="68579" tIns="34289" rIns="68579" bIns="34289" rtlCol="0">
              <a:spAutoFit/>
            </a:bodyPr>
            <a:lstStyle/>
            <a:p>
              <a:pPr algn="ctr" defTabSz="685783"/>
              <a:r>
                <a:rPr lang="en-US" altLang="zh-CN" sz="2100" dirty="0">
                  <a:solidFill>
                    <a:prstClr val="white"/>
                  </a:solidFill>
                  <a:latin typeface="方正兰亭细黑_GBK"/>
                  <a:cs typeface="Arial" panose="020B0604020202020204" pitchFamily="34" charset="0"/>
                </a:rPr>
                <a:t>2</a:t>
              </a:r>
              <a:endParaRPr lang="zh-CN" altLang="en-US" sz="2100" dirty="0">
                <a:solidFill>
                  <a:prstClr val="white"/>
                </a:solidFill>
                <a:latin typeface="方正兰亭细黑_GBK"/>
                <a:cs typeface="Arial" panose="020B0604020202020204" pitchFamily="34" charset="0"/>
              </a:endParaRPr>
            </a:p>
          </p:txBody>
        </p:sp>
        <p:sp>
          <p:nvSpPr>
            <p:cNvPr id="12" name="Rectangle 23"/>
            <p:cNvSpPr/>
            <p:nvPr/>
          </p:nvSpPr>
          <p:spPr>
            <a:xfrm>
              <a:off x="2824580" y="1411901"/>
              <a:ext cx="1722903" cy="530915"/>
            </a:xfrm>
            <a:prstGeom prst="rect">
              <a:avLst/>
            </a:prstGeom>
          </p:spPr>
          <p:txBody>
            <a:bodyPr wrap="square" lIns="68579" tIns="34289" rIns="68579" bIns="34289">
              <a:spAutoFit/>
            </a:bodyPr>
            <a:lstStyle/>
            <a:p>
              <a:pPr defTabSz="685783">
                <a:defRPr/>
              </a:pPr>
              <a:r>
                <a:rPr lang="zh-CN" altLang="en-US" sz="1500" dirty="0">
                  <a:solidFill>
                    <a:prstClr val="black"/>
                  </a:solidFill>
                  <a:latin typeface="隶书" pitchFamily="49" charset="-122"/>
                  <a:ea typeface="隶书" pitchFamily="49" charset="-122"/>
                </a:rPr>
                <a:t>安装时手机存储容量至少剩余</a:t>
              </a:r>
              <a:r>
                <a:rPr lang="en-US" altLang="zh-CN" sz="1500" dirty="0">
                  <a:solidFill>
                    <a:prstClr val="black"/>
                  </a:solidFill>
                  <a:latin typeface="隶书" pitchFamily="49" charset="-122"/>
                  <a:ea typeface="隶书" pitchFamily="49" charset="-122"/>
                </a:rPr>
                <a:t>100M</a:t>
              </a:r>
              <a:r>
                <a:rPr lang="zh-CN" altLang="zh-CN" sz="1500" dirty="0">
                  <a:solidFill>
                    <a:prstClr val="black"/>
                  </a:solidFill>
                  <a:latin typeface="隶书" pitchFamily="49" charset="-122"/>
                  <a:ea typeface="隶书" pitchFamily="49" charset="-122"/>
                </a:rPr>
                <a:t>。</a:t>
              </a:r>
              <a:endParaRPr lang="en-US" sz="1500" noProof="1">
                <a:solidFill>
                  <a:prstClr val="white">
                    <a:lumMod val="50000"/>
                  </a:prstClr>
                </a:solidFill>
                <a:latin typeface="隶书" pitchFamily="49" charset="-122"/>
                <a:ea typeface="隶书" pitchFamily="49" charset="-122"/>
                <a:cs typeface="Open Sans" panose="020B0606030504020204" pitchFamily="34" charset="0"/>
              </a:endParaRPr>
            </a:p>
          </p:txBody>
        </p:sp>
        <p:sp>
          <p:nvSpPr>
            <p:cNvPr id="13" name="文本框 64"/>
            <p:cNvSpPr txBox="1"/>
            <p:nvPr/>
          </p:nvSpPr>
          <p:spPr>
            <a:xfrm>
              <a:off x="3103229" y="1105017"/>
              <a:ext cx="1053211" cy="346249"/>
            </a:xfrm>
            <a:prstGeom prst="rect">
              <a:avLst/>
            </a:prstGeom>
            <a:noFill/>
          </p:spPr>
          <p:txBody>
            <a:bodyPr wrap="square" lIns="68579" tIns="34289" rIns="68579" bIns="34289" rtlCol="0">
              <a:spAutoFit/>
            </a:bodyPr>
            <a:lstStyle/>
            <a:p>
              <a:pPr defTabSz="685783"/>
              <a:r>
                <a:rPr lang="zh-CN" altLang="zh-CN" dirty="0">
                  <a:solidFill>
                    <a:prstClr val="black"/>
                  </a:solidFill>
                  <a:latin typeface="隶书" pitchFamily="49" charset="-122"/>
                  <a:ea typeface="隶书" pitchFamily="49" charset="-122"/>
                </a:rPr>
                <a:t>占用</a:t>
              </a:r>
              <a:r>
                <a:rPr lang="zh-CN" altLang="en-US" dirty="0">
                  <a:solidFill>
                    <a:prstClr val="black"/>
                  </a:solidFill>
                  <a:latin typeface="隶书" pitchFamily="49" charset="-122"/>
                  <a:ea typeface="隶书" pitchFamily="49" charset="-122"/>
                </a:rPr>
                <a:t>空间</a:t>
              </a:r>
              <a:endParaRPr lang="zh-CN" altLang="en-US" b="1" dirty="0">
                <a:solidFill>
                  <a:prstClr val="black">
                    <a:lumMod val="85000"/>
                    <a:lumOff val="15000"/>
                  </a:prstClr>
                </a:solidFill>
                <a:latin typeface="隶书" pitchFamily="49" charset="-122"/>
                <a:ea typeface="隶书" pitchFamily="49" charset="-122"/>
              </a:endParaRPr>
            </a:p>
          </p:txBody>
        </p:sp>
      </p:grpSp>
      <p:grpSp>
        <p:nvGrpSpPr>
          <p:cNvPr id="26" name="组合 25"/>
          <p:cNvGrpSpPr/>
          <p:nvPr/>
        </p:nvGrpSpPr>
        <p:grpSpPr>
          <a:xfrm>
            <a:off x="3641185" y="1027207"/>
            <a:ext cx="1722903" cy="1256511"/>
            <a:chOff x="4156440" y="1603271"/>
            <a:chExt cx="1722903" cy="1256511"/>
          </a:xfrm>
        </p:grpSpPr>
        <p:sp>
          <p:nvSpPr>
            <p:cNvPr id="14" name="椭圆 13"/>
            <p:cNvSpPr>
              <a:spLocks noChangeAspect="1"/>
            </p:cNvSpPr>
            <p:nvPr/>
          </p:nvSpPr>
          <p:spPr>
            <a:xfrm>
              <a:off x="4797358" y="1655576"/>
              <a:ext cx="340110" cy="3401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685783"/>
              <a:endParaRPr lang="zh-CN" altLang="en-US" sz="1400">
                <a:solidFill>
                  <a:prstClr val="white"/>
                </a:solidFill>
                <a:latin typeface="方正兰亭细黑_GBK"/>
              </a:endParaRPr>
            </a:p>
          </p:txBody>
        </p:sp>
        <p:sp>
          <p:nvSpPr>
            <p:cNvPr id="15" name="文本框 21"/>
            <p:cNvSpPr txBox="1"/>
            <p:nvPr/>
          </p:nvSpPr>
          <p:spPr>
            <a:xfrm>
              <a:off x="4859272" y="1603271"/>
              <a:ext cx="233015" cy="392415"/>
            </a:xfrm>
            <a:prstGeom prst="rect">
              <a:avLst/>
            </a:prstGeom>
            <a:noFill/>
          </p:spPr>
          <p:txBody>
            <a:bodyPr wrap="square" lIns="68579" tIns="34289" rIns="68579" bIns="34289" rtlCol="0">
              <a:spAutoFit/>
            </a:bodyPr>
            <a:lstStyle/>
            <a:p>
              <a:pPr algn="ctr" defTabSz="685783"/>
              <a:r>
                <a:rPr lang="en-US" altLang="zh-CN" sz="2100" dirty="0">
                  <a:solidFill>
                    <a:prstClr val="white"/>
                  </a:solidFill>
                  <a:latin typeface="方正兰亭细黑_GBK"/>
                  <a:cs typeface="Arial" panose="020B0604020202020204" pitchFamily="34" charset="0"/>
                </a:rPr>
                <a:t>3</a:t>
              </a:r>
              <a:endParaRPr lang="zh-CN" altLang="en-US" sz="2100" dirty="0">
                <a:solidFill>
                  <a:prstClr val="white"/>
                </a:solidFill>
                <a:latin typeface="方正兰亭细黑_GBK"/>
                <a:cs typeface="Arial" panose="020B0604020202020204" pitchFamily="34" charset="0"/>
              </a:endParaRPr>
            </a:p>
          </p:txBody>
        </p:sp>
        <p:sp>
          <p:nvSpPr>
            <p:cNvPr id="18" name="文本框 26"/>
            <p:cNvSpPr txBox="1"/>
            <p:nvPr/>
          </p:nvSpPr>
          <p:spPr>
            <a:xfrm>
              <a:off x="4410924" y="2009477"/>
              <a:ext cx="1147907" cy="346249"/>
            </a:xfrm>
            <a:prstGeom prst="rect">
              <a:avLst/>
            </a:prstGeom>
            <a:noFill/>
          </p:spPr>
          <p:txBody>
            <a:bodyPr wrap="square" lIns="68579" tIns="34289" rIns="68579" bIns="34289" rtlCol="0">
              <a:spAutoFit/>
            </a:bodyPr>
            <a:lstStyle/>
            <a:p>
              <a:pPr defTabSz="685783"/>
              <a:r>
                <a:rPr lang="zh-CN" altLang="en-US" dirty="0">
                  <a:solidFill>
                    <a:prstClr val="black"/>
                  </a:solidFill>
                  <a:latin typeface="隶书" pitchFamily="49" charset="-122"/>
                  <a:ea typeface="隶书" pitchFamily="49" charset="-122"/>
                </a:rPr>
                <a:t>运行内存</a:t>
              </a:r>
              <a:endParaRPr lang="zh-CN" altLang="en-US" b="1" dirty="0">
                <a:solidFill>
                  <a:prstClr val="black">
                    <a:lumMod val="85000"/>
                    <a:lumOff val="15000"/>
                  </a:prstClr>
                </a:solidFill>
                <a:latin typeface="隶书" pitchFamily="49" charset="-122"/>
                <a:ea typeface="隶书" pitchFamily="49" charset="-122"/>
              </a:endParaRPr>
            </a:p>
          </p:txBody>
        </p:sp>
        <p:sp>
          <p:nvSpPr>
            <p:cNvPr id="19" name="Rectangle 23"/>
            <p:cNvSpPr/>
            <p:nvPr/>
          </p:nvSpPr>
          <p:spPr>
            <a:xfrm>
              <a:off x="4156440" y="2328867"/>
              <a:ext cx="1722903" cy="530915"/>
            </a:xfrm>
            <a:prstGeom prst="rect">
              <a:avLst/>
            </a:prstGeom>
          </p:spPr>
          <p:txBody>
            <a:bodyPr wrap="square" lIns="68579" tIns="34289" rIns="68579" bIns="34289">
              <a:spAutoFit/>
            </a:bodyPr>
            <a:lstStyle/>
            <a:p>
              <a:pPr defTabSz="685783">
                <a:defRPr/>
              </a:pPr>
              <a:r>
                <a:rPr lang="zh-CN" altLang="en-US" sz="1500" dirty="0">
                  <a:solidFill>
                    <a:prstClr val="black"/>
                  </a:solidFill>
                  <a:latin typeface="隶书" pitchFamily="49" charset="-122"/>
                  <a:ea typeface="隶书" pitchFamily="49" charset="-122"/>
                </a:rPr>
                <a:t>手机运行时内存至少剩余</a:t>
              </a:r>
              <a:r>
                <a:rPr lang="en-US" altLang="zh-CN" sz="1500" dirty="0">
                  <a:solidFill>
                    <a:prstClr val="black"/>
                  </a:solidFill>
                  <a:latin typeface="隶书" pitchFamily="49" charset="-122"/>
                  <a:ea typeface="隶书" pitchFamily="49" charset="-122"/>
                </a:rPr>
                <a:t>100M</a:t>
              </a:r>
              <a:r>
                <a:rPr lang="zh-CN" altLang="zh-CN" sz="1500" dirty="0">
                  <a:solidFill>
                    <a:prstClr val="black"/>
                  </a:solidFill>
                  <a:latin typeface="隶书" pitchFamily="49" charset="-122"/>
                  <a:ea typeface="隶书" pitchFamily="49" charset="-122"/>
                </a:rPr>
                <a:t>。</a:t>
              </a:r>
              <a:endParaRPr lang="en-US" sz="1500" noProof="1">
                <a:solidFill>
                  <a:prstClr val="white">
                    <a:lumMod val="50000"/>
                  </a:prstClr>
                </a:solidFill>
                <a:latin typeface="隶书" pitchFamily="49" charset="-122"/>
                <a:ea typeface="隶书" pitchFamily="49" charset="-122"/>
                <a:cs typeface="Open Sans" panose="020B0606030504020204" pitchFamily="34" charset="0"/>
              </a:endParaRPr>
            </a:p>
          </p:txBody>
        </p:sp>
      </p:grpSp>
      <p:grpSp>
        <p:nvGrpSpPr>
          <p:cNvPr id="28" name="组合 27"/>
          <p:cNvGrpSpPr/>
          <p:nvPr/>
        </p:nvGrpSpPr>
        <p:grpSpPr>
          <a:xfrm>
            <a:off x="3563888" y="2811974"/>
            <a:ext cx="1722903" cy="1208316"/>
            <a:chOff x="5312820" y="3523674"/>
            <a:chExt cx="1722903" cy="1208316"/>
          </a:xfrm>
        </p:grpSpPr>
        <p:grpSp>
          <p:nvGrpSpPr>
            <p:cNvPr id="27" name="组合 26"/>
            <p:cNvGrpSpPr/>
            <p:nvPr/>
          </p:nvGrpSpPr>
          <p:grpSpPr>
            <a:xfrm>
              <a:off x="5879343" y="4335737"/>
              <a:ext cx="340110" cy="396253"/>
              <a:chOff x="5879343" y="3199605"/>
              <a:chExt cx="340110" cy="396253"/>
            </a:xfrm>
          </p:grpSpPr>
          <p:sp>
            <p:nvSpPr>
              <p:cNvPr id="16" name="椭圆 15"/>
              <p:cNvSpPr>
                <a:spLocks noChangeAspect="1"/>
              </p:cNvSpPr>
              <p:nvPr/>
            </p:nvSpPr>
            <p:spPr>
              <a:xfrm>
                <a:off x="5879343" y="3255748"/>
                <a:ext cx="340110" cy="3401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685783"/>
                <a:endParaRPr lang="zh-CN" altLang="en-US" sz="1400">
                  <a:solidFill>
                    <a:prstClr val="white"/>
                  </a:solidFill>
                  <a:latin typeface="方正兰亭细黑_GBK"/>
                </a:endParaRPr>
              </a:p>
            </p:txBody>
          </p:sp>
          <p:sp>
            <p:nvSpPr>
              <p:cNvPr id="17" name="文本框 25"/>
              <p:cNvSpPr txBox="1"/>
              <p:nvPr/>
            </p:nvSpPr>
            <p:spPr>
              <a:xfrm>
                <a:off x="5945363" y="3199605"/>
                <a:ext cx="233015" cy="392415"/>
              </a:xfrm>
              <a:prstGeom prst="rect">
                <a:avLst/>
              </a:prstGeom>
              <a:noFill/>
            </p:spPr>
            <p:txBody>
              <a:bodyPr wrap="square" lIns="68579" tIns="34289" rIns="68579" bIns="34289" rtlCol="0">
                <a:spAutoFit/>
              </a:bodyPr>
              <a:lstStyle/>
              <a:p>
                <a:pPr algn="ctr" defTabSz="685783"/>
                <a:r>
                  <a:rPr lang="en-US" altLang="zh-CN" sz="2100" dirty="0">
                    <a:solidFill>
                      <a:prstClr val="white"/>
                    </a:solidFill>
                    <a:latin typeface="方正兰亭细黑_GBK"/>
                    <a:cs typeface="Arial" panose="020B0604020202020204" pitchFamily="34" charset="0"/>
                  </a:rPr>
                  <a:t>4</a:t>
                </a:r>
                <a:endParaRPr lang="zh-CN" altLang="en-US" sz="2100" dirty="0">
                  <a:solidFill>
                    <a:prstClr val="white"/>
                  </a:solidFill>
                  <a:latin typeface="方正兰亭细黑_GBK"/>
                  <a:cs typeface="Arial" panose="020B0604020202020204" pitchFamily="34" charset="0"/>
                </a:endParaRPr>
              </a:p>
            </p:txBody>
          </p:sp>
        </p:grpSp>
        <p:sp>
          <p:nvSpPr>
            <p:cNvPr id="20" name="文本框 28"/>
            <p:cNvSpPr txBox="1"/>
            <p:nvPr/>
          </p:nvSpPr>
          <p:spPr>
            <a:xfrm>
              <a:off x="5531981" y="3523674"/>
              <a:ext cx="1284580" cy="346247"/>
            </a:xfrm>
            <a:prstGeom prst="rect">
              <a:avLst/>
            </a:prstGeom>
            <a:noFill/>
          </p:spPr>
          <p:txBody>
            <a:bodyPr wrap="square" lIns="68579" tIns="34289" rIns="68579" bIns="34289" rtlCol="0">
              <a:spAutoFit/>
            </a:bodyPr>
            <a:lstStyle/>
            <a:p>
              <a:pPr defTabSz="685783"/>
              <a:r>
                <a:rPr lang="zh-CN" altLang="en-US" dirty="0">
                  <a:solidFill>
                    <a:prstClr val="black"/>
                  </a:solidFill>
                  <a:latin typeface="隶书" pitchFamily="49" charset="-122"/>
                  <a:ea typeface="隶书" pitchFamily="49" charset="-122"/>
                </a:rPr>
                <a:t>响应时间</a:t>
              </a:r>
              <a:endParaRPr lang="zh-CN" altLang="en-US" b="1" dirty="0">
                <a:solidFill>
                  <a:prstClr val="black">
                    <a:lumMod val="85000"/>
                    <a:lumOff val="15000"/>
                  </a:prstClr>
                </a:solidFill>
                <a:latin typeface="隶书" pitchFamily="49" charset="-122"/>
                <a:ea typeface="隶书" pitchFamily="49" charset="-122"/>
              </a:endParaRPr>
            </a:p>
          </p:txBody>
        </p:sp>
        <p:sp>
          <p:nvSpPr>
            <p:cNvPr id="21" name="Rectangle 23"/>
            <p:cNvSpPr/>
            <p:nvPr/>
          </p:nvSpPr>
          <p:spPr>
            <a:xfrm>
              <a:off x="5312820" y="3863705"/>
              <a:ext cx="1722903" cy="530915"/>
            </a:xfrm>
            <a:prstGeom prst="rect">
              <a:avLst/>
            </a:prstGeom>
          </p:spPr>
          <p:txBody>
            <a:bodyPr wrap="square" lIns="68579" tIns="34289" rIns="68579" bIns="34289">
              <a:spAutoFit/>
            </a:bodyPr>
            <a:lstStyle/>
            <a:p>
              <a:pPr defTabSz="685783">
                <a:defRPr/>
              </a:pPr>
              <a:r>
                <a:rPr lang="zh-CN" altLang="en-US" sz="1500" dirty="0">
                  <a:solidFill>
                    <a:prstClr val="black"/>
                  </a:solidFill>
                  <a:latin typeface="隶书" pitchFamily="49" charset="-122"/>
                  <a:ea typeface="隶书" pitchFamily="49" charset="-122"/>
                </a:rPr>
                <a:t>每次的响应时间在</a:t>
              </a:r>
              <a:r>
                <a:rPr lang="en-US" altLang="zh-CN" sz="1500" dirty="0">
                  <a:solidFill>
                    <a:prstClr val="black"/>
                  </a:solidFill>
                  <a:latin typeface="隶书" pitchFamily="49" charset="-122"/>
                  <a:ea typeface="隶书" pitchFamily="49" charset="-122"/>
                </a:rPr>
                <a:t>2</a:t>
              </a:r>
              <a:r>
                <a:rPr lang="zh-CN" altLang="en-US" sz="1500" dirty="0">
                  <a:solidFill>
                    <a:prstClr val="black"/>
                  </a:solidFill>
                  <a:latin typeface="隶书" pitchFamily="49" charset="-122"/>
                  <a:ea typeface="隶书" pitchFamily="49" charset="-122"/>
                </a:rPr>
                <a:t>秒以内</a:t>
              </a:r>
              <a:endParaRPr lang="en-US" sz="1500" noProof="1">
                <a:solidFill>
                  <a:prstClr val="white">
                    <a:lumMod val="50000"/>
                  </a:prstClr>
                </a:solidFill>
                <a:latin typeface="隶书" pitchFamily="49" charset="-122"/>
                <a:ea typeface="隶书" pitchFamily="49" charset="-122"/>
                <a:cs typeface="Open Sans" panose="020B0606030504020204" pitchFamily="34" charset="0"/>
              </a:endParaRPr>
            </a:p>
          </p:txBody>
        </p:sp>
      </p:grpSp>
      <p:sp>
        <p:nvSpPr>
          <p:cNvPr id="22" name="TextBox 2"/>
          <p:cNvSpPr txBox="1"/>
          <p:nvPr/>
        </p:nvSpPr>
        <p:spPr>
          <a:xfrm>
            <a:off x="416964" y="394428"/>
            <a:ext cx="1754327" cy="392415"/>
          </a:xfrm>
          <a:prstGeom prst="rect">
            <a:avLst/>
          </a:prstGeom>
          <a:noFill/>
        </p:spPr>
        <p:txBody>
          <a:bodyPr wrap="none" lIns="68579" tIns="34289" rIns="68579" bIns="34289" rtlCol="0">
            <a:spAutoFit/>
          </a:bodyPr>
          <a:lstStyle/>
          <a:p>
            <a:pPr defTabSz="685783"/>
            <a:r>
              <a:rPr lang="zh-CN" altLang="en-US" sz="2100" dirty="0">
                <a:solidFill>
                  <a:prstClr val="black"/>
                </a:solidFill>
                <a:latin typeface="隶书" pitchFamily="49" charset="-122"/>
                <a:ea typeface="隶书" pitchFamily="49" charset="-122"/>
              </a:rPr>
              <a:t>性能需求分析</a:t>
            </a:r>
          </a:p>
        </p:txBody>
      </p:sp>
      <p:grpSp>
        <p:nvGrpSpPr>
          <p:cNvPr id="24" name="组合 23"/>
          <p:cNvGrpSpPr/>
          <p:nvPr/>
        </p:nvGrpSpPr>
        <p:grpSpPr>
          <a:xfrm>
            <a:off x="539552" y="1059582"/>
            <a:ext cx="2411475" cy="1265947"/>
            <a:chOff x="233089" y="2810374"/>
            <a:chExt cx="2411475" cy="1265947"/>
          </a:xfrm>
        </p:grpSpPr>
        <p:sp>
          <p:nvSpPr>
            <p:cNvPr id="4" name="椭圆 3"/>
            <p:cNvSpPr>
              <a:spLocks noChangeAspect="1"/>
            </p:cNvSpPr>
            <p:nvPr/>
          </p:nvSpPr>
          <p:spPr>
            <a:xfrm>
              <a:off x="1124073" y="2849323"/>
              <a:ext cx="340110" cy="3401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685783"/>
              <a:endParaRPr lang="zh-CN" altLang="en-US" sz="1400">
                <a:solidFill>
                  <a:prstClr val="white"/>
                </a:solidFill>
                <a:latin typeface="方正兰亭细黑_GBK"/>
              </a:endParaRPr>
            </a:p>
          </p:txBody>
        </p:sp>
        <p:sp>
          <p:nvSpPr>
            <p:cNvPr id="5" name="文本框 38"/>
            <p:cNvSpPr txBox="1"/>
            <p:nvPr/>
          </p:nvSpPr>
          <p:spPr>
            <a:xfrm>
              <a:off x="1177621" y="2810374"/>
              <a:ext cx="233015" cy="392415"/>
            </a:xfrm>
            <a:prstGeom prst="rect">
              <a:avLst/>
            </a:prstGeom>
            <a:noFill/>
          </p:spPr>
          <p:txBody>
            <a:bodyPr wrap="square" lIns="68579" tIns="34289" rIns="68579" bIns="34289" rtlCol="0">
              <a:spAutoFit/>
            </a:bodyPr>
            <a:lstStyle/>
            <a:p>
              <a:pPr algn="ctr" defTabSz="685783"/>
              <a:r>
                <a:rPr lang="en-US" altLang="zh-CN" sz="2100" dirty="0">
                  <a:solidFill>
                    <a:prstClr val="white"/>
                  </a:solidFill>
                  <a:latin typeface="方正兰亭细黑_GBK"/>
                  <a:cs typeface="Arial" panose="020B0604020202020204" pitchFamily="34" charset="0"/>
                </a:rPr>
                <a:t>1</a:t>
              </a:r>
              <a:endParaRPr lang="zh-CN" altLang="en-US" sz="2100" dirty="0">
                <a:solidFill>
                  <a:prstClr val="white"/>
                </a:solidFill>
                <a:latin typeface="方正兰亭细黑_GBK"/>
                <a:cs typeface="Arial" panose="020B0604020202020204" pitchFamily="34" charset="0"/>
              </a:endParaRPr>
            </a:p>
          </p:txBody>
        </p:sp>
        <p:sp>
          <p:nvSpPr>
            <p:cNvPr id="10" name="文本框 60"/>
            <p:cNvSpPr txBox="1"/>
            <p:nvPr/>
          </p:nvSpPr>
          <p:spPr>
            <a:xfrm>
              <a:off x="780045" y="3206633"/>
              <a:ext cx="1864519" cy="346249"/>
            </a:xfrm>
            <a:prstGeom prst="rect">
              <a:avLst/>
            </a:prstGeom>
            <a:solidFill>
              <a:schemeClr val="bg1">
                <a:alpha val="80000"/>
              </a:schemeClr>
            </a:solidFill>
          </p:spPr>
          <p:txBody>
            <a:bodyPr wrap="square" lIns="68579" tIns="34289" rIns="68579" bIns="34289" rtlCol="0">
              <a:spAutoFit/>
            </a:bodyPr>
            <a:lstStyle/>
            <a:p>
              <a:pPr defTabSz="685783"/>
              <a:r>
                <a:rPr lang="zh-CN" altLang="en-US" dirty="0">
                  <a:solidFill>
                    <a:prstClr val="black"/>
                  </a:solidFill>
                  <a:latin typeface="隶书" pitchFamily="49" charset="-122"/>
                  <a:ea typeface="隶书" pitchFamily="49" charset="-122"/>
                </a:rPr>
                <a:t>操作系统</a:t>
              </a:r>
              <a:endParaRPr lang="zh-CN" altLang="en-US" b="1" dirty="0">
                <a:solidFill>
                  <a:prstClr val="black">
                    <a:lumMod val="85000"/>
                    <a:lumOff val="15000"/>
                  </a:prstClr>
                </a:solidFill>
                <a:latin typeface="隶书" pitchFamily="49" charset="-122"/>
                <a:ea typeface="隶书" pitchFamily="49" charset="-122"/>
              </a:endParaRPr>
            </a:p>
          </p:txBody>
        </p:sp>
        <p:sp>
          <p:nvSpPr>
            <p:cNvPr id="23" name="Rectangle 23"/>
            <p:cNvSpPr/>
            <p:nvPr/>
          </p:nvSpPr>
          <p:spPr>
            <a:xfrm>
              <a:off x="233089" y="3522323"/>
              <a:ext cx="2122077" cy="553998"/>
            </a:xfrm>
            <a:prstGeom prst="rect">
              <a:avLst/>
            </a:prstGeom>
            <a:solidFill>
              <a:schemeClr val="bg1">
                <a:alpha val="80000"/>
              </a:schemeClr>
            </a:solidFill>
          </p:spPr>
          <p:txBody>
            <a:bodyPr wrap="square">
              <a:spAutoFit/>
            </a:bodyPr>
            <a:lstStyle/>
            <a:p>
              <a:pPr algn="ctr">
                <a:defRPr/>
              </a:pPr>
              <a:r>
                <a:rPr lang="zh-CN" altLang="en-US" sz="1500" dirty="0">
                  <a:latin typeface="隶书" pitchFamily="49" charset="-122"/>
                  <a:ea typeface="隶书" pitchFamily="49" charset="-122"/>
                </a:rPr>
                <a:t>操作系统在</a:t>
              </a:r>
              <a:r>
                <a:rPr lang="en-US" altLang="zh-CN" sz="1500" dirty="0">
                  <a:latin typeface="隶书" pitchFamily="49" charset="-122"/>
                  <a:ea typeface="隶书" pitchFamily="49" charset="-122"/>
                </a:rPr>
                <a:t>Android3.9</a:t>
              </a:r>
              <a:r>
                <a:rPr lang="zh-CN" altLang="en-US" sz="1500" dirty="0">
                  <a:latin typeface="隶书" pitchFamily="49" charset="-122"/>
                  <a:ea typeface="隶书" pitchFamily="49" charset="-122"/>
                </a:rPr>
                <a:t>以上</a:t>
              </a:r>
              <a:endParaRPr lang="en-US" sz="1500" noProof="1">
                <a:solidFill>
                  <a:schemeClr val="bg1">
                    <a:lumMod val="50000"/>
                  </a:schemeClr>
                </a:solidFill>
                <a:latin typeface="隶书" pitchFamily="49" charset="-122"/>
                <a:ea typeface="隶书" pitchFamily="49" charset="-122"/>
                <a:cs typeface="Open Sans" panose="020B0606030504020204" pitchFamily="34" charset="0"/>
              </a:endParaRPr>
            </a:p>
          </p:txBody>
        </p:sp>
      </p:grpSp>
      <p:grpSp>
        <p:nvGrpSpPr>
          <p:cNvPr id="30" name="组合 29"/>
          <p:cNvGrpSpPr/>
          <p:nvPr/>
        </p:nvGrpSpPr>
        <p:grpSpPr>
          <a:xfrm>
            <a:off x="6061545" y="2073151"/>
            <a:ext cx="2038847" cy="1477646"/>
            <a:chOff x="6843411" y="2030208"/>
            <a:chExt cx="2038847" cy="1477646"/>
          </a:xfrm>
        </p:grpSpPr>
        <p:sp>
          <p:nvSpPr>
            <p:cNvPr id="8" name="椭圆 7"/>
            <p:cNvSpPr>
              <a:spLocks noChangeAspect="1"/>
            </p:cNvSpPr>
            <p:nvPr/>
          </p:nvSpPr>
          <p:spPr>
            <a:xfrm>
              <a:off x="7576272" y="2056360"/>
              <a:ext cx="340110" cy="3401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685783"/>
              <a:endParaRPr lang="zh-CN" altLang="en-US" sz="1400">
                <a:solidFill>
                  <a:prstClr val="white"/>
                </a:solidFill>
                <a:latin typeface="方正兰亭细黑_GBK"/>
              </a:endParaRPr>
            </a:p>
          </p:txBody>
        </p:sp>
        <p:sp>
          <p:nvSpPr>
            <p:cNvPr id="9" name="文本框 56"/>
            <p:cNvSpPr txBox="1"/>
            <p:nvPr/>
          </p:nvSpPr>
          <p:spPr>
            <a:xfrm>
              <a:off x="7629820" y="2030208"/>
              <a:ext cx="233015" cy="392415"/>
            </a:xfrm>
            <a:prstGeom prst="rect">
              <a:avLst/>
            </a:prstGeom>
            <a:noFill/>
          </p:spPr>
          <p:txBody>
            <a:bodyPr wrap="square" lIns="68579" tIns="34289" rIns="68579" bIns="34289" rtlCol="0">
              <a:spAutoFit/>
            </a:bodyPr>
            <a:lstStyle/>
            <a:p>
              <a:pPr algn="ctr" defTabSz="685783"/>
              <a:r>
                <a:rPr lang="en-US" altLang="zh-CN" sz="2100" dirty="0">
                  <a:solidFill>
                    <a:prstClr val="white"/>
                  </a:solidFill>
                  <a:latin typeface="方正兰亭细黑_GBK"/>
                  <a:cs typeface="Arial" panose="020B0604020202020204" pitchFamily="34" charset="0"/>
                </a:rPr>
                <a:t>5</a:t>
              </a:r>
              <a:endParaRPr lang="zh-CN" altLang="en-US" sz="2100" dirty="0">
                <a:solidFill>
                  <a:prstClr val="white"/>
                </a:solidFill>
                <a:latin typeface="方正兰亭细黑_GBK"/>
                <a:cs typeface="Arial" panose="020B0604020202020204" pitchFamily="34" charset="0"/>
              </a:endParaRPr>
            </a:p>
          </p:txBody>
        </p:sp>
        <p:sp>
          <p:nvSpPr>
            <p:cNvPr id="11" name="Rectangle 23"/>
            <p:cNvSpPr/>
            <p:nvPr/>
          </p:nvSpPr>
          <p:spPr>
            <a:xfrm>
              <a:off x="6843411" y="2746107"/>
              <a:ext cx="2038847" cy="761747"/>
            </a:xfrm>
            <a:prstGeom prst="rect">
              <a:avLst/>
            </a:prstGeom>
            <a:solidFill>
              <a:schemeClr val="bg1">
                <a:alpha val="80000"/>
              </a:schemeClr>
            </a:solidFill>
          </p:spPr>
          <p:txBody>
            <a:bodyPr wrap="square" lIns="68579" tIns="34289" rIns="68579" bIns="34289">
              <a:spAutoFit/>
            </a:bodyPr>
            <a:lstStyle/>
            <a:p>
              <a:pPr defTabSz="685783">
                <a:defRPr/>
              </a:pPr>
              <a:r>
                <a:rPr lang="zh-CN" altLang="en-US" sz="1500" dirty="0">
                  <a:solidFill>
                    <a:prstClr val="black"/>
                  </a:solidFill>
                  <a:latin typeface="隶书" pitchFamily="49" charset="-122"/>
                  <a:ea typeface="隶书" pitchFamily="49" charset="-122"/>
                </a:rPr>
                <a:t>该</a:t>
              </a:r>
              <a:r>
                <a:rPr lang="en-US" altLang="zh-CN" sz="1500" dirty="0">
                  <a:solidFill>
                    <a:prstClr val="black"/>
                  </a:solidFill>
                  <a:latin typeface="隶书" pitchFamily="49" charset="-122"/>
                  <a:ea typeface="隶书" pitchFamily="49" charset="-122"/>
                </a:rPr>
                <a:t>App</a:t>
              </a:r>
              <a:r>
                <a:rPr lang="zh-CN" altLang="zh-CN" sz="1500" dirty="0">
                  <a:solidFill>
                    <a:prstClr val="black"/>
                  </a:solidFill>
                  <a:latin typeface="隶书" pitchFamily="49" charset="-122"/>
                  <a:ea typeface="隶书" pitchFamily="49" charset="-122"/>
                </a:rPr>
                <a:t>应当对用户信息进行保密，防止出现信息泄露的情况。</a:t>
              </a:r>
              <a:endParaRPr lang="en-US" sz="1500" noProof="1">
                <a:solidFill>
                  <a:prstClr val="white">
                    <a:lumMod val="50000"/>
                  </a:prstClr>
                </a:solidFill>
                <a:latin typeface="隶书" pitchFamily="49" charset="-122"/>
                <a:ea typeface="隶书" pitchFamily="49" charset="-122"/>
                <a:cs typeface="Open Sans" panose="020B0606030504020204" pitchFamily="34" charset="0"/>
              </a:endParaRPr>
            </a:p>
          </p:txBody>
        </p:sp>
        <p:sp>
          <p:nvSpPr>
            <p:cNvPr id="29" name="文本框 62"/>
            <p:cNvSpPr txBox="1"/>
            <p:nvPr/>
          </p:nvSpPr>
          <p:spPr>
            <a:xfrm>
              <a:off x="7315283" y="2418442"/>
              <a:ext cx="1217157" cy="369332"/>
            </a:xfrm>
            <a:prstGeom prst="rect">
              <a:avLst/>
            </a:prstGeom>
            <a:solidFill>
              <a:schemeClr val="bg1">
                <a:alpha val="80000"/>
              </a:schemeClr>
            </a:solidFill>
          </p:spPr>
          <p:txBody>
            <a:bodyPr wrap="square" rtlCol="0">
              <a:spAutoFit/>
            </a:bodyPr>
            <a:lstStyle/>
            <a:p>
              <a:r>
                <a:rPr lang="zh-CN" altLang="zh-CN" dirty="0">
                  <a:latin typeface="隶书" pitchFamily="49" charset="-122"/>
                  <a:ea typeface="隶书" pitchFamily="49" charset="-122"/>
                </a:rPr>
                <a:t>安全性</a:t>
              </a:r>
              <a:endParaRPr lang="zh-CN" altLang="en-US" b="1" dirty="0">
                <a:solidFill>
                  <a:schemeClr val="tx1">
                    <a:lumMod val="85000"/>
                    <a:lumOff val="15000"/>
                  </a:schemeClr>
                </a:solidFill>
                <a:latin typeface="隶书" pitchFamily="49" charset="-122"/>
                <a:ea typeface="隶书" pitchFamily="49" charset="-122"/>
              </a:endParaRPr>
            </a:p>
          </p:txBody>
        </p:sp>
      </p:grpSp>
    </p:spTree>
    <p:extLst>
      <p:ext uri="{BB962C8B-B14F-4D97-AF65-F5344CB8AC3E}">
        <p14:creationId xmlns:p14="http://schemas.microsoft.com/office/powerpoint/2010/main" val="623464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占位符 10">
            <a:extLst>
              <a:ext uri="{FF2B5EF4-FFF2-40B4-BE49-F238E27FC236}">
                <a16:creationId xmlns:a16="http://schemas.microsoft.com/office/drawing/2014/main" xmlns="" id="{A983D433-9EBF-4A9E-99F3-77A5DED6E838}"/>
              </a:ext>
            </a:extLst>
          </p:cNvPr>
          <p:cNvPicPr>
            <a:picLocks noChangeAspect="1"/>
          </p:cNvPicPr>
          <p:nvPr/>
        </p:nvPicPr>
        <p:blipFill>
          <a:blip r:embed="rId2" cstate="print">
            <a:extLst>
              <a:ext uri="{28A0092B-C50C-407E-A947-70E740481C1C}">
                <a14:useLocalDpi xmlns:a14="http://schemas.microsoft.com/office/drawing/2010/main" val="0"/>
              </a:ext>
            </a:extLst>
          </a:blip>
          <a:srcRect t="38" b="38"/>
          <a:stretch>
            <a:fillRect/>
          </a:stretch>
        </p:blipFill>
        <p:spPr>
          <a:xfrm>
            <a:off x="2758284" y="267494"/>
            <a:ext cx="1585913" cy="1584722"/>
          </a:xfrm>
          <a:prstGeom prst="ellipse">
            <a:avLst/>
          </a:prstGeom>
        </p:spPr>
      </p:pic>
      <p:sp>
        <p:nvSpPr>
          <p:cNvPr id="5" name="Rectangle 23"/>
          <p:cNvSpPr/>
          <p:nvPr/>
        </p:nvSpPr>
        <p:spPr>
          <a:xfrm>
            <a:off x="2247036" y="2499742"/>
            <a:ext cx="2646441" cy="2285241"/>
          </a:xfrm>
          <a:prstGeom prst="rect">
            <a:avLst/>
          </a:prstGeom>
        </p:spPr>
        <p:txBody>
          <a:bodyPr wrap="square" lIns="68580" tIns="34290" rIns="68580" bIns="34290">
            <a:spAutoFit/>
          </a:bodyPr>
          <a:lstStyle/>
          <a:p>
            <a:pPr lvl="0"/>
            <a:r>
              <a:rPr lang="zh-CN" altLang="en-US" dirty="0">
                <a:latin typeface="隶书" pitchFamily="49" charset="-122"/>
                <a:ea typeface="隶书" pitchFamily="49" charset="-122"/>
              </a:rPr>
              <a:t>设备的硬件故障可能造成软件不能运行或者系统的内存不足不能正常的进行输入输出，网络连接断开等造成软件不能正常运行或者造成“死机”的情况，以上故障由用户自行解决。</a:t>
            </a:r>
            <a:endParaRPr lang="zh-CN" altLang="zh-CN" dirty="0">
              <a:latin typeface="隶书" pitchFamily="49" charset="-122"/>
              <a:ea typeface="隶书" pitchFamily="49" charset="-122"/>
            </a:endParaRPr>
          </a:p>
        </p:txBody>
      </p:sp>
      <p:pic>
        <p:nvPicPr>
          <p:cNvPr id="6" name="图片占位符 16">
            <a:extLst>
              <a:ext uri="{FF2B5EF4-FFF2-40B4-BE49-F238E27FC236}">
                <a16:creationId xmlns:a16="http://schemas.microsoft.com/office/drawing/2014/main" xmlns="" id="{120702DE-B965-414F-AFEF-B42F19ABCB75}"/>
              </a:ext>
            </a:extLst>
          </p:cNvPr>
          <p:cNvPicPr>
            <a:picLocks noChangeAspect="1"/>
          </p:cNvPicPr>
          <p:nvPr/>
        </p:nvPicPr>
        <p:blipFill>
          <a:blip r:embed="rId3" cstate="print">
            <a:extLst>
              <a:ext uri="{28A0092B-C50C-407E-A947-70E740481C1C}">
                <a14:useLocalDpi xmlns:a14="http://schemas.microsoft.com/office/drawing/2010/main" val="0"/>
              </a:ext>
            </a:extLst>
          </a:blip>
          <a:srcRect t="38" b="38"/>
          <a:stretch>
            <a:fillRect/>
          </a:stretch>
        </p:blipFill>
        <p:spPr>
          <a:xfrm>
            <a:off x="5828111" y="267494"/>
            <a:ext cx="1513304" cy="1512168"/>
          </a:xfrm>
          <a:prstGeom prst="ellipse">
            <a:avLst/>
          </a:prstGeom>
        </p:spPr>
      </p:pic>
      <p:sp>
        <p:nvSpPr>
          <p:cNvPr id="7" name="文本框 39"/>
          <p:cNvSpPr txBox="1"/>
          <p:nvPr/>
        </p:nvSpPr>
        <p:spPr>
          <a:xfrm>
            <a:off x="2865904" y="1963098"/>
            <a:ext cx="1584176" cy="392415"/>
          </a:xfrm>
          <a:prstGeom prst="rect">
            <a:avLst/>
          </a:prstGeom>
          <a:noFill/>
        </p:spPr>
        <p:txBody>
          <a:bodyPr wrap="square" lIns="68580" tIns="34290" rIns="68580" bIns="34290" rtlCol="0">
            <a:spAutoFit/>
          </a:bodyPr>
          <a:lstStyle/>
          <a:p>
            <a:r>
              <a:rPr lang="zh-CN" altLang="en-US" sz="2100" dirty="0">
                <a:latin typeface="隶书" pitchFamily="49" charset="-122"/>
                <a:ea typeface="隶书" pitchFamily="49" charset="-122"/>
              </a:rPr>
              <a:t>出错处理</a:t>
            </a:r>
          </a:p>
        </p:txBody>
      </p:sp>
      <p:sp>
        <p:nvSpPr>
          <p:cNvPr id="8" name="文本框 36"/>
          <p:cNvSpPr txBox="1"/>
          <p:nvPr/>
        </p:nvSpPr>
        <p:spPr>
          <a:xfrm>
            <a:off x="5940152" y="1891303"/>
            <a:ext cx="1368152" cy="392415"/>
          </a:xfrm>
          <a:prstGeom prst="rect">
            <a:avLst/>
          </a:prstGeom>
          <a:noFill/>
        </p:spPr>
        <p:txBody>
          <a:bodyPr wrap="square" lIns="68580" tIns="34290" rIns="68580" bIns="34290" rtlCol="0">
            <a:spAutoFit/>
          </a:bodyPr>
          <a:lstStyle/>
          <a:p>
            <a:r>
              <a:rPr lang="zh-CN" altLang="en-US" sz="2100" dirty="0">
                <a:latin typeface="隶书" pitchFamily="49" charset="-122"/>
                <a:ea typeface="隶书" pitchFamily="49" charset="-122"/>
              </a:rPr>
              <a:t>出错反馈</a:t>
            </a:r>
          </a:p>
        </p:txBody>
      </p:sp>
      <p:sp>
        <p:nvSpPr>
          <p:cNvPr id="9" name="Rectangle 23"/>
          <p:cNvSpPr/>
          <p:nvPr/>
        </p:nvSpPr>
        <p:spPr>
          <a:xfrm>
            <a:off x="5796136" y="2571750"/>
            <a:ext cx="1869978" cy="2008242"/>
          </a:xfrm>
          <a:prstGeom prst="rect">
            <a:avLst/>
          </a:prstGeom>
        </p:spPr>
        <p:txBody>
          <a:bodyPr wrap="square" lIns="68580" tIns="34290" rIns="68580" bIns="34290">
            <a:spAutoFit/>
          </a:bodyPr>
          <a:lstStyle/>
          <a:p>
            <a:pPr lvl="0"/>
            <a:r>
              <a:rPr lang="zh-CN" altLang="zh-CN" dirty="0">
                <a:latin typeface="隶书" pitchFamily="49" charset="-122"/>
                <a:ea typeface="隶书" pitchFamily="49" charset="-122"/>
              </a:rPr>
              <a:t>用户在运行时发现</a:t>
            </a:r>
            <a:r>
              <a:rPr lang="en-US" altLang="zh-CN" dirty="0">
                <a:latin typeface="隶书" pitchFamily="49" charset="-122"/>
                <a:ea typeface="隶书" pitchFamily="49" charset="-122"/>
              </a:rPr>
              <a:t>BUG</a:t>
            </a:r>
            <a:r>
              <a:rPr lang="zh-CN" altLang="zh-CN" dirty="0">
                <a:latin typeface="隶书" pitchFamily="49" charset="-122"/>
                <a:ea typeface="隶书" pitchFamily="49" charset="-122"/>
              </a:rPr>
              <a:t>，</a:t>
            </a:r>
            <a:r>
              <a:rPr lang="zh-CN" altLang="en-US" dirty="0">
                <a:latin typeface="隶书" pitchFamily="49" charset="-122"/>
                <a:ea typeface="隶书" pitchFamily="49" charset="-122"/>
              </a:rPr>
              <a:t>我们会</a:t>
            </a:r>
            <a:r>
              <a:rPr lang="zh-CN" altLang="zh-CN" dirty="0">
                <a:latin typeface="隶书" pitchFamily="49" charset="-122"/>
                <a:ea typeface="隶书" pitchFamily="49" charset="-122"/>
              </a:rPr>
              <a:t>给用户提供反馈</a:t>
            </a:r>
            <a:r>
              <a:rPr lang="en-US" altLang="zh-CN" dirty="0">
                <a:latin typeface="隶书" pitchFamily="49" charset="-122"/>
                <a:ea typeface="隶书" pitchFamily="49" charset="-122"/>
              </a:rPr>
              <a:t>BUG</a:t>
            </a:r>
            <a:r>
              <a:rPr lang="zh-CN" altLang="zh-CN" dirty="0">
                <a:latin typeface="隶书" pitchFamily="49" charset="-122"/>
                <a:ea typeface="隶书" pitchFamily="49" charset="-122"/>
              </a:rPr>
              <a:t>的渠道，让开发方能及时处理相关信息</a:t>
            </a:r>
            <a:r>
              <a:rPr lang="zh-CN" altLang="en-US" dirty="0">
                <a:latin typeface="隶书" pitchFamily="49" charset="-122"/>
                <a:ea typeface="隶书" pitchFamily="49" charset="-122"/>
              </a:rPr>
              <a:t>并加以回复</a:t>
            </a:r>
            <a:r>
              <a:rPr lang="zh-CN" altLang="zh-CN" dirty="0">
                <a:latin typeface="隶书" pitchFamily="49" charset="-122"/>
                <a:ea typeface="隶书" pitchFamily="49" charset="-122"/>
              </a:rPr>
              <a:t>。</a:t>
            </a:r>
          </a:p>
        </p:txBody>
      </p:sp>
      <p:sp>
        <p:nvSpPr>
          <p:cNvPr id="10" name="文本框 37"/>
          <p:cNvSpPr txBox="1"/>
          <p:nvPr/>
        </p:nvSpPr>
        <p:spPr>
          <a:xfrm>
            <a:off x="251520" y="530999"/>
            <a:ext cx="2107760" cy="346249"/>
          </a:xfrm>
          <a:prstGeom prst="rect">
            <a:avLst/>
          </a:prstGeom>
          <a:noFill/>
        </p:spPr>
        <p:txBody>
          <a:bodyPr wrap="square" lIns="68580" tIns="34290" rIns="68580" bIns="34290" rtlCol="0">
            <a:spAutoFit/>
          </a:bodyPr>
          <a:lstStyle/>
          <a:p>
            <a:r>
              <a:rPr lang="zh-CN" altLang="en-US" dirty="0">
                <a:latin typeface="隶书" pitchFamily="49" charset="-122"/>
                <a:ea typeface="隶书" pitchFamily="49" charset="-122"/>
              </a:rPr>
              <a:t>四</a:t>
            </a:r>
            <a:r>
              <a:rPr lang="en-US" altLang="zh-CN" dirty="0">
                <a:latin typeface="隶书" pitchFamily="49" charset="-122"/>
                <a:ea typeface="隶书" pitchFamily="49" charset="-122"/>
              </a:rPr>
              <a:t>.</a:t>
            </a:r>
            <a:r>
              <a:rPr lang="zh-CN" altLang="en-US" dirty="0">
                <a:latin typeface="隶书" pitchFamily="49" charset="-122"/>
                <a:ea typeface="隶书" pitchFamily="49" charset="-122"/>
              </a:rPr>
              <a:t>出错处理</a:t>
            </a:r>
          </a:p>
        </p:txBody>
      </p:sp>
    </p:spTree>
    <p:extLst>
      <p:ext uri="{BB962C8B-B14F-4D97-AF65-F5344CB8AC3E}">
        <p14:creationId xmlns:p14="http://schemas.microsoft.com/office/powerpoint/2010/main" val="126050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47"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53" presetClass="entr" presetSubtype="16" fill="hold" grpId="0" nodeType="withEffect">
                                  <p:stCondLst>
                                    <p:cond delay="250"/>
                                  </p:stCondLst>
                                  <p:iterate type="lt">
                                    <p:tmPct val="10000"/>
                                  </p:iterate>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706883" y="468126"/>
            <a:ext cx="7249493" cy="3925320"/>
            <a:chOff x="706883" y="892729"/>
            <a:chExt cx="8030012" cy="4514084"/>
          </a:xfrm>
        </p:grpSpPr>
        <p:grpSp>
          <p:nvGrpSpPr>
            <p:cNvPr id="4" name="组合 3"/>
            <p:cNvGrpSpPr/>
            <p:nvPr/>
          </p:nvGrpSpPr>
          <p:grpSpPr>
            <a:xfrm>
              <a:off x="706883" y="892729"/>
              <a:ext cx="1428749" cy="1428750"/>
              <a:chOff x="4629150" y="3486150"/>
              <a:chExt cx="1428749" cy="1428750"/>
            </a:xfrm>
          </p:grpSpPr>
          <p:sp>
            <p:nvSpPr>
              <p:cNvPr id="11" name="菱形 10"/>
              <p:cNvSpPr/>
              <p:nvPr/>
            </p:nvSpPr>
            <p:spPr>
              <a:xfrm>
                <a:off x="4629150" y="3486150"/>
                <a:ext cx="1428749" cy="142875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2" name="Shape 2591"/>
              <p:cNvSpPr/>
              <p:nvPr/>
            </p:nvSpPr>
            <p:spPr>
              <a:xfrm>
                <a:off x="5147423" y="4004423"/>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1">
                  <a:lumMod val="85000"/>
                  <a:lumOff val="15000"/>
                </a:schemeClr>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5" name="Rectangle 23"/>
            <p:cNvSpPr/>
            <p:nvPr/>
          </p:nvSpPr>
          <p:spPr>
            <a:xfrm>
              <a:off x="2215394" y="1009932"/>
              <a:ext cx="5963176" cy="1805096"/>
            </a:xfrm>
            <a:prstGeom prst="rect">
              <a:avLst/>
            </a:prstGeom>
          </p:spPr>
          <p:txBody>
            <a:bodyPr wrap="square">
              <a:spAutoFit/>
            </a:bodyPr>
            <a:lstStyle/>
            <a:p>
              <a:pPr lvl="0"/>
              <a:r>
                <a:rPr lang="zh-CN" altLang="en-US" sz="1600" dirty="0">
                  <a:latin typeface="隶书" pitchFamily="49" charset="-122"/>
                  <a:ea typeface="隶书" pitchFamily="49" charset="-122"/>
                </a:rPr>
                <a:t>    移动终端硬件配置应具有高的可靠性，可用性和安全性。并且终端要有能及时入网。</a:t>
              </a:r>
              <a:endParaRPr lang="en-US" altLang="zh-CN" sz="1600" dirty="0">
                <a:latin typeface="隶书" pitchFamily="49" charset="-122"/>
                <a:ea typeface="隶书" pitchFamily="49" charset="-122"/>
              </a:endParaRPr>
            </a:p>
            <a:p>
              <a:pPr lvl="0"/>
              <a:endParaRPr lang="en-US" altLang="zh-CN" sz="1600" dirty="0">
                <a:latin typeface="隶书" pitchFamily="49" charset="-122"/>
                <a:ea typeface="隶书" pitchFamily="49" charset="-122"/>
              </a:endParaRPr>
            </a:p>
            <a:p>
              <a:pPr lvl="0"/>
              <a:r>
                <a:rPr lang="zh-CN" altLang="en-US" sz="1600" dirty="0">
                  <a:latin typeface="隶书" pitchFamily="49" charset="-122"/>
                  <a:ea typeface="隶书" pitchFamily="49" charset="-122"/>
                </a:rPr>
                <a:t>系统运行设备要求如下：</a:t>
              </a:r>
            </a:p>
            <a:p>
              <a:pPr lvl="0"/>
              <a:r>
                <a:rPr lang="zh-CN" altLang="en-US" sz="1600" dirty="0">
                  <a:latin typeface="隶书" pitchFamily="49" charset="-122"/>
                  <a:ea typeface="隶书" pitchFamily="49" charset="-122"/>
                </a:rPr>
                <a:t>    管理员子系统：</a:t>
              </a:r>
              <a:r>
                <a:rPr lang="en-US" altLang="zh-CN" sz="1600" dirty="0">
                  <a:latin typeface="隶书" pitchFamily="49" charset="-122"/>
                  <a:ea typeface="隶书" pitchFamily="49" charset="-122"/>
                </a:rPr>
                <a:t>PC</a:t>
              </a:r>
              <a:r>
                <a:rPr lang="zh-CN" altLang="en-US" sz="1600" dirty="0">
                  <a:latin typeface="隶书" pitchFamily="49" charset="-122"/>
                  <a:ea typeface="隶书" pitchFamily="49" charset="-122"/>
                </a:rPr>
                <a:t>端</a:t>
              </a:r>
            </a:p>
            <a:p>
              <a:pPr lvl="0"/>
              <a:r>
                <a:rPr lang="zh-CN" altLang="en-US" sz="1600" dirty="0">
                  <a:latin typeface="隶书" pitchFamily="49" charset="-122"/>
                  <a:ea typeface="隶书" pitchFamily="49" charset="-122"/>
                </a:rPr>
                <a:t>    用户系统：普通安卓智能机</a:t>
              </a:r>
            </a:p>
          </p:txBody>
        </p:sp>
        <p:sp>
          <p:nvSpPr>
            <p:cNvPr id="6" name="Rectangle 23"/>
            <p:cNvSpPr/>
            <p:nvPr/>
          </p:nvSpPr>
          <p:spPr>
            <a:xfrm>
              <a:off x="2135633" y="3394688"/>
              <a:ext cx="6601262" cy="1805096"/>
            </a:xfrm>
            <a:prstGeom prst="rect">
              <a:avLst/>
            </a:prstGeom>
          </p:spPr>
          <p:txBody>
            <a:bodyPr wrap="square">
              <a:spAutoFit/>
            </a:bodyPr>
            <a:lstStyle/>
            <a:p>
              <a:endParaRPr lang="zh-CN" altLang="zh-CN" sz="1600" dirty="0">
                <a:latin typeface="隶书" panose="02010509060101010101" pitchFamily="49" charset="-122"/>
                <a:ea typeface="隶书" panose="02010509060101010101" pitchFamily="49" charset="-122"/>
              </a:endParaRPr>
            </a:p>
            <a:p>
              <a:r>
                <a:rPr lang="zh-CN" altLang="zh-CN" sz="1600" dirty="0">
                  <a:latin typeface="隶书" panose="02010509060101010101" pitchFamily="49" charset="-122"/>
                  <a:ea typeface="隶书" panose="02010509060101010101" pitchFamily="49" charset="-122"/>
                </a:rPr>
                <a:t>管理类接口</a:t>
              </a:r>
              <a:r>
                <a:rPr lang="zh-CN" altLang="en-US" sz="1600" dirty="0">
                  <a:latin typeface="隶书" panose="02010509060101010101" pitchFamily="49" charset="-122"/>
                  <a:ea typeface="隶书" panose="02010509060101010101" pitchFamily="49" charset="-122"/>
                </a:rPr>
                <a:t>：</a:t>
              </a:r>
              <a:r>
                <a:rPr lang="zh-CN" altLang="zh-CN" sz="1600" dirty="0">
                  <a:latin typeface="隶书" panose="02010509060101010101" pitchFamily="49" charset="-122"/>
                  <a:ea typeface="隶书" panose="02010509060101010101" pitchFamily="49" charset="-122"/>
                </a:rPr>
                <a:t>服务端通知客户端，需要服务端向客户端发送消息。可以通过第三方平台管理</a:t>
              </a:r>
              <a:r>
                <a:rPr lang="zh-CN" altLang="en-US" sz="1600" dirty="0">
                  <a:latin typeface="隶书" panose="02010509060101010101" pitchFamily="49" charset="-122"/>
                  <a:ea typeface="隶书" panose="02010509060101010101" pitchFamily="49" charset="-122"/>
                </a:rPr>
                <a:t>数据</a:t>
              </a:r>
              <a:r>
                <a:rPr lang="zh-CN" altLang="zh-CN" sz="1600" dirty="0">
                  <a:latin typeface="隶书" panose="02010509060101010101" pitchFamily="49" charset="-122"/>
                  <a:ea typeface="隶书" panose="02010509060101010101" pitchFamily="49" charset="-122"/>
                </a:rPr>
                <a:t>库</a:t>
              </a:r>
              <a:endParaRPr lang="en-US" altLang="zh-CN" sz="1600" dirty="0">
                <a:latin typeface="隶书" panose="02010509060101010101" pitchFamily="49" charset="-122"/>
                <a:ea typeface="隶书" panose="02010509060101010101" pitchFamily="49" charset="-122"/>
              </a:endParaRPr>
            </a:p>
            <a:p>
              <a:endParaRPr lang="zh-CN" altLang="zh-CN" sz="1600" dirty="0">
                <a:latin typeface="隶书" panose="02010509060101010101" pitchFamily="49" charset="-122"/>
                <a:ea typeface="隶书" panose="02010509060101010101" pitchFamily="49" charset="-122"/>
              </a:endParaRPr>
            </a:p>
            <a:p>
              <a:r>
                <a:rPr lang="zh-CN" altLang="zh-CN" sz="1600" dirty="0">
                  <a:latin typeface="隶书" panose="02010509060101010101" pitchFamily="49" charset="-122"/>
                  <a:ea typeface="隶书" panose="02010509060101010101" pitchFamily="49" charset="-122"/>
                </a:rPr>
                <a:t>操作类接口</a:t>
              </a:r>
              <a:r>
                <a:rPr lang="zh-CN" altLang="en-US" sz="1600" dirty="0">
                  <a:latin typeface="隶书" panose="02010509060101010101" pitchFamily="49" charset="-122"/>
                  <a:ea typeface="隶书" panose="02010509060101010101" pitchFamily="49" charset="-122"/>
                </a:rPr>
                <a:t>：</a:t>
              </a:r>
              <a:r>
                <a:rPr lang="zh-CN" altLang="zh-CN" sz="1600" dirty="0">
                  <a:latin typeface="隶书" panose="02010509060101010101" pitchFamily="49" charset="-122"/>
                  <a:ea typeface="隶书" panose="02010509060101010101" pitchFamily="49" charset="-122"/>
                </a:rPr>
                <a:t>后台能通过接口进行对用户，</a:t>
              </a:r>
              <a:r>
                <a:rPr lang="zh-CN" altLang="en-US" sz="1600" dirty="0">
                  <a:latin typeface="隶书" panose="02010509060101010101" pitchFamily="49" charset="-122"/>
                  <a:ea typeface="隶书" panose="02010509060101010101" pitchFamily="49" charset="-122"/>
                </a:rPr>
                <a:t>记录</a:t>
              </a:r>
              <a:r>
                <a:rPr lang="zh-CN" altLang="zh-CN" sz="1600" dirty="0">
                  <a:latin typeface="隶书" panose="02010509060101010101" pitchFamily="49" charset="-122"/>
                  <a:ea typeface="隶书" panose="02010509060101010101" pitchFamily="49" charset="-122"/>
                </a:rPr>
                <a:t>进行增，删，改，查的操作。</a:t>
              </a:r>
            </a:p>
          </p:txBody>
        </p:sp>
        <p:sp>
          <p:nvSpPr>
            <p:cNvPr id="7" name="文本框 18"/>
            <p:cNvSpPr txBox="1"/>
            <p:nvPr/>
          </p:nvSpPr>
          <p:spPr>
            <a:xfrm>
              <a:off x="1717948" y="2850215"/>
              <a:ext cx="2486025" cy="530911"/>
            </a:xfrm>
            <a:prstGeom prst="rect">
              <a:avLst/>
            </a:prstGeom>
            <a:noFill/>
          </p:spPr>
          <p:txBody>
            <a:bodyPr wrap="square" rtlCol="0">
              <a:spAutoFit/>
            </a:bodyPr>
            <a:lstStyle/>
            <a:p>
              <a:r>
                <a:rPr lang="zh-CN" altLang="en-US" sz="2400" b="1" dirty="0">
                  <a:solidFill>
                    <a:schemeClr val="tx1">
                      <a:lumMod val="85000"/>
                      <a:lumOff val="15000"/>
                    </a:schemeClr>
                  </a:solidFill>
                  <a:latin typeface="隶书" pitchFamily="49" charset="-122"/>
                  <a:ea typeface="隶书" pitchFamily="49" charset="-122"/>
                </a:rPr>
                <a:t>软件接口</a:t>
              </a:r>
            </a:p>
          </p:txBody>
        </p:sp>
        <p:grpSp>
          <p:nvGrpSpPr>
            <p:cNvPr id="8" name="组合 7"/>
            <p:cNvGrpSpPr/>
            <p:nvPr/>
          </p:nvGrpSpPr>
          <p:grpSpPr>
            <a:xfrm>
              <a:off x="706883" y="3978063"/>
              <a:ext cx="1428750" cy="1428750"/>
              <a:chOff x="4629150" y="3486150"/>
              <a:chExt cx="1428750" cy="1428750"/>
            </a:xfrm>
          </p:grpSpPr>
          <p:sp>
            <p:nvSpPr>
              <p:cNvPr id="9" name="菱形 8"/>
              <p:cNvSpPr/>
              <p:nvPr/>
            </p:nvSpPr>
            <p:spPr>
              <a:xfrm>
                <a:off x="4629150" y="3486150"/>
                <a:ext cx="1428750" cy="142875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0" name="Shape 2591"/>
              <p:cNvSpPr/>
              <p:nvPr/>
            </p:nvSpPr>
            <p:spPr>
              <a:xfrm>
                <a:off x="5147423" y="4004423"/>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1">
                  <a:lumMod val="85000"/>
                  <a:lumOff val="15000"/>
                </a:schemeClr>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13" name="文本框 14"/>
          <p:cNvSpPr txBox="1"/>
          <p:nvPr/>
        </p:nvSpPr>
        <p:spPr>
          <a:xfrm>
            <a:off x="1542189" y="165869"/>
            <a:ext cx="1517643" cy="461665"/>
          </a:xfrm>
          <a:prstGeom prst="rect">
            <a:avLst/>
          </a:prstGeom>
          <a:noFill/>
        </p:spPr>
        <p:txBody>
          <a:bodyPr wrap="square" rtlCol="0">
            <a:spAutoFit/>
          </a:bodyPr>
          <a:lstStyle/>
          <a:p>
            <a:pPr algn="r"/>
            <a:r>
              <a:rPr lang="zh-CN" altLang="en-US" sz="2400" b="1" dirty="0">
                <a:solidFill>
                  <a:schemeClr val="tx1">
                    <a:lumMod val="85000"/>
                    <a:lumOff val="15000"/>
                  </a:schemeClr>
                </a:solidFill>
                <a:latin typeface="隶书" pitchFamily="49" charset="-122"/>
                <a:ea typeface="隶书" pitchFamily="49" charset="-122"/>
              </a:rPr>
              <a:t>硬件接口</a:t>
            </a:r>
          </a:p>
        </p:txBody>
      </p:sp>
      <p:sp>
        <p:nvSpPr>
          <p:cNvPr id="14" name="文本框 25"/>
          <p:cNvSpPr txBox="1"/>
          <p:nvPr/>
        </p:nvSpPr>
        <p:spPr>
          <a:xfrm>
            <a:off x="-492737" y="51470"/>
            <a:ext cx="2184417" cy="400110"/>
          </a:xfrm>
          <a:prstGeom prst="rect">
            <a:avLst/>
          </a:prstGeom>
          <a:noFill/>
        </p:spPr>
        <p:txBody>
          <a:bodyPr wrap="square" rtlCol="0">
            <a:spAutoFit/>
          </a:bodyPr>
          <a:lstStyle/>
          <a:p>
            <a:pPr algn="r"/>
            <a:r>
              <a:rPr lang="zh-CN" altLang="en-US" sz="2000" dirty="0">
                <a:latin typeface="隶书" pitchFamily="49" charset="-122"/>
                <a:ea typeface="隶书" pitchFamily="49" charset="-122"/>
              </a:rPr>
              <a:t>五</a:t>
            </a:r>
            <a:r>
              <a:rPr lang="en-US" altLang="zh-CN" sz="2000" dirty="0">
                <a:latin typeface="隶书" pitchFamily="49" charset="-122"/>
                <a:ea typeface="隶书" pitchFamily="49" charset="-122"/>
              </a:rPr>
              <a:t>.</a:t>
            </a:r>
            <a:r>
              <a:rPr lang="zh-CN" altLang="en-US" sz="2000" dirty="0">
                <a:latin typeface="隶书" pitchFamily="49" charset="-122"/>
                <a:ea typeface="隶书" pitchFamily="49" charset="-122"/>
              </a:rPr>
              <a:t>接口需求</a:t>
            </a:r>
          </a:p>
        </p:txBody>
      </p:sp>
    </p:spTree>
    <p:extLst>
      <p:ext uri="{BB962C8B-B14F-4D97-AF65-F5344CB8AC3E}">
        <p14:creationId xmlns:p14="http://schemas.microsoft.com/office/powerpoint/2010/main" val="166589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4499992" y="1816973"/>
            <a:ext cx="3528392" cy="1938992"/>
          </a:xfrm>
          <a:prstGeom prst="rect">
            <a:avLst/>
          </a:prstGeom>
        </p:spPr>
        <p:txBody>
          <a:bodyPr wrap="square">
            <a:spAutoFit/>
          </a:bodyPr>
          <a:lstStyle/>
          <a:p>
            <a:r>
              <a:rPr lang="zh-CN" altLang="en-US" sz="2000" dirty="0">
                <a:latin typeface="隶书" pitchFamily="49" charset="-122"/>
                <a:ea typeface="隶书" pitchFamily="49" charset="-122"/>
              </a:rPr>
              <a:t>软件开发将在电脑端</a:t>
            </a:r>
            <a:r>
              <a:rPr lang="en-US" altLang="zh-CN" sz="2000" dirty="0">
                <a:latin typeface="隶书" pitchFamily="49" charset="-122"/>
                <a:ea typeface="隶书" pitchFamily="49" charset="-122"/>
              </a:rPr>
              <a:t>Android Studio</a:t>
            </a:r>
            <a:r>
              <a:rPr lang="zh-CN" altLang="en-US" sz="2000" dirty="0">
                <a:latin typeface="隶书" pitchFamily="49" charset="-122"/>
                <a:ea typeface="隶书" pitchFamily="49" charset="-122"/>
              </a:rPr>
              <a:t>的平台上，用</a:t>
            </a:r>
            <a:r>
              <a:rPr lang="en-US" altLang="zh-CN" sz="2000" dirty="0">
                <a:latin typeface="隶书" pitchFamily="49" charset="-122"/>
                <a:ea typeface="隶书" pitchFamily="49" charset="-122"/>
              </a:rPr>
              <a:t>XML</a:t>
            </a:r>
            <a:r>
              <a:rPr lang="zh-CN" altLang="en-US" sz="2000" dirty="0">
                <a:latin typeface="隶书" pitchFamily="49" charset="-122"/>
                <a:ea typeface="隶书" pitchFamily="49" charset="-122"/>
              </a:rPr>
              <a:t>语言进行界面设计，用</a:t>
            </a:r>
            <a:r>
              <a:rPr lang="en-US" altLang="zh-CN" sz="2000" dirty="0">
                <a:latin typeface="隶书" pitchFamily="49" charset="-122"/>
                <a:ea typeface="隶书" pitchFamily="49" charset="-122"/>
              </a:rPr>
              <a:t>Java</a:t>
            </a:r>
            <a:r>
              <a:rPr lang="zh-CN" altLang="en-US" sz="2000" dirty="0">
                <a:latin typeface="隶书" pitchFamily="49" charset="-122"/>
                <a:ea typeface="隶书" pitchFamily="49" charset="-122"/>
              </a:rPr>
              <a:t>和</a:t>
            </a:r>
            <a:r>
              <a:rPr lang="en-US" altLang="zh-CN" sz="2000" dirty="0">
                <a:latin typeface="隶书" pitchFamily="49" charset="-122"/>
                <a:ea typeface="隶书" pitchFamily="49" charset="-122"/>
              </a:rPr>
              <a:t>SQL</a:t>
            </a:r>
            <a:r>
              <a:rPr lang="zh-CN" altLang="en-US" sz="2000" dirty="0">
                <a:latin typeface="隶书" pitchFamily="49" charset="-122"/>
                <a:ea typeface="隶书" pitchFamily="49" charset="-122"/>
              </a:rPr>
              <a:t>语言进行逻辑代码上的实现和数据存储，软件使用在安卓手机客户端。</a:t>
            </a:r>
            <a:endParaRPr lang="zh-CN" altLang="zh-CN" sz="2000" dirty="0">
              <a:latin typeface="隶书" pitchFamily="49" charset="-122"/>
              <a:ea typeface="隶书" pitchFamily="49" charset="-122"/>
            </a:endParaRPr>
          </a:p>
        </p:txBody>
      </p:sp>
      <p:sp>
        <p:nvSpPr>
          <p:cNvPr id="4" name="文本框 11"/>
          <p:cNvSpPr txBox="1"/>
          <p:nvPr/>
        </p:nvSpPr>
        <p:spPr>
          <a:xfrm>
            <a:off x="3177966" y="123478"/>
            <a:ext cx="2474154" cy="938719"/>
          </a:xfrm>
          <a:prstGeom prst="rect">
            <a:avLst/>
          </a:prstGeom>
          <a:noFill/>
        </p:spPr>
        <p:txBody>
          <a:bodyPr wrap="square" rtlCol="0">
            <a:spAutoFit/>
          </a:bodyPr>
          <a:lstStyle/>
          <a:p>
            <a:pPr algn="ctr">
              <a:lnSpc>
                <a:spcPts val="6600"/>
              </a:lnSpc>
            </a:pPr>
            <a:r>
              <a:rPr lang="zh-CN" altLang="en-US" sz="2800" b="1" dirty="0">
                <a:solidFill>
                  <a:schemeClr val="tx1">
                    <a:lumMod val="85000"/>
                    <a:lumOff val="15000"/>
                  </a:schemeClr>
                </a:solidFill>
                <a:latin typeface="隶书" pitchFamily="49" charset="-122"/>
                <a:ea typeface="隶书" pitchFamily="49" charset="-122"/>
                <a:cs typeface="Open Sans" panose="020B0606030504020204" pitchFamily="34" charset="0"/>
              </a:rPr>
              <a:t>六、约束</a:t>
            </a:r>
          </a:p>
        </p:txBody>
      </p:sp>
      <p:pic>
        <p:nvPicPr>
          <p:cNvPr id="7" name="图片占位符 11">
            <a:extLst>
              <a:ext uri="{FF2B5EF4-FFF2-40B4-BE49-F238E27FC236}">
                <a16:creationId xmlns:a16="http://schemas.microsoft.com/office/drawing/2014/main" xmlns="" id="{AA18C20E-9054-4962-AECD-A33A439DA615}"/>
              </a:ext>
            </a:extLst>
          </p:cNvPr>
          <p:cNvPicPr>
            <a:picLocks noChangeAspect="1"/>
          </p:cNvPicPr>
          <p:nvPr/>
        </p:nvPicPr>
        <p:blipFill>
          <a:blip r:embed="rId2" cstate="print">
            <a:extLst>
              <a:ext uri="{28A0092B-C50C-407E-A947-70E740481C1C}">
                <a14:useLocalDpi xmlns:a14="http://schemas.microsoft.com/office/drawing/2010/main" val="0"/>
              </a:ext>
            </a:extLst>
          </a:blip>
          <a:srcRect t="514" b="514"/>
          <a:stretch>
            <a:fillRect/>
          </a:stretch>
        </p:blipFill>
        <p:spPr>
          <a:xfrm>
            <a:off x="323528" y="592837"/>
            <a:ext cx="2429432" cy="2448272"/>
          </a:xfrm>
          <a:prstGeom prst="rect">
            <a:avLst/>
          </a:prstGeom>
        </p:spPr>
      </p:pic>
    </p:spTree>
    <p:extLst>
      <p:ext uri="{BB962C8B-B14F-4D97-AF65-F5344CB8AC3E}">
        <p14:creationId xmlns:p14="http://schemas.microsoft.com/office/powerpoint/2010/main" val="84440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anim calcmode="lin" valueType="num">
                                      <p:cBhvr>
                                        <p:cTn id="8"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692917" y="411510"/>
            <a:ext cx="5317344" cy="3326889"/>
            <a:chOff x="5018861" y="1057757"/>
            <a:chExt cx="6094619" cy="3442093"/>
          </a:xfrm>
        </p:grpSpPr>
        <p:sp>
          <p:nvSpPr>
            <p:cNvPr id="3" name="矩形 2"/>
            <p:cNvSpPr/>
            <p:nvPr/>
          </p:nvSpPr>
          <p:spPr>
            <a:xfrm>
              <a:off x="5306444" y="1057757"/>
              <a:ext cx="4494691" cy="541338"/>
            </a:xfrm>
            <a:prstGeom prst="rect">
              <a:avLst/>
            </a:prstGeom>
          </p:spPr>
          <p:txBody>
            <a:bodyPr wrap="square">
              <a:spAutoFit/>
            </a:bodyPr>
            <a:lstStyle/>
            <a:p>
              <a:r>
                <a:rPr lang="zh-CN" altLang="en-US" sz="2800" dirty="0">
                  <a:latin typeface="隶书" pitchFamily="49" charset="-122"/>
                  <a:ea typeface="隶书" pitchFamily="49" charset="-122"/>
                </a:rPr>
                <a:t>七、逆向需求</a:t>
              </a:r>
            </a:p>
          </p:txBody>
        </p:sp>
        <p:sp>
          <p:nvSpPr>
            <p:cNvPr id="4" name="Rectangle 23"/>
            <p:cNvSpPr/>
            <p:nvPr/>
          </p:nvSpPr>
          <p:spPr>
            <a:xfrm>
              <a:off x="5018861" y="2175279"/>
              <a:ext cx="6094619" cy="2324571"/>
            </a:xfrm>
            <a:prstGeom prst="rect">
              <a:avLst/>
            </a:prstGeom>
          </p:spPr>
          <p:txBody>
            <a:bodyPr wrap="square">
              <a:spAutoFit/>
            </a:bodyPr>
            <a:lstStyle/>
            <a:p>
              <a:pPr>
                <a:defRPr/>
              </a:pPr>
              <a:r>
                <a:rPr lang="zh-CN" altLang="en-US" sz="2000" noProof="1">
                  <a:solidFill>
                    <a:schemeClr val="bg1">
                      <a:lumMod val="50000"/>
                    </a:schemeClr>
                  </a:solidFill>
                  <a:latin typeface="隶书" pitchFamily="49" charset="-122"/>
                  <a:ea typeface="隶书" pitchFamily="49" charset="-122"/>
                  <a:cs typeface="Open Sans" panose="020B0606030504020204" pitchFamily="34" charset="0"/>
                </a:rPr>
                <a:t>一</a:t>
              </a:r>
              <a:r>
                <a:rPr lang="en-US" altLang="zh-CN" sz="2000" noProof="1">
                  <a:solidFill>
                    <a:schemeClr val="bg1">
                      <a:lumMod val="50000"/>
                    </a:schemeClr>
                  </a:solidFill>
                  <a:latin typeface="隶书" pitchFamily="49" charset="-122"/>
                  <a:ea typeface="隶书" pitchFamily="49" charset="-122"/>
                  <a:cs typeface="Open Sans" panose="020B0606030504020204" pitchFamily="34" charset="0"/>
                </a:rPr>
                <a:t>.</a:t>
              </a:r>
            </a:p>
            <a:p>
              <a:pPr>
                <a:defRPr/>
              </a:pPr>
              <a:r>
                <a:rPr lang="zh-CN" altLang="zh-CN" sz="2000" dirty="0">
                  <a:latin typeface="隶书" pitchFamily="49" charset="-122"/>
                  <a:ea typeface="隶书" pitchFamily="49" charset="-122"/>
                </a:rPr>
                <a:t>本</a:t>
              </a:r>
              <a:r>
                <a:rPr lang="en-US" altLang="zh-CN" sz="2000" dirty="0">
                  <a:latin typeface="隶书" pitchFamily="49" charset="-122"/>
                  <a:ea typeface="隶书" pitchFamily="49" charset="-122"/>
                </a:rPr>
                <a:t>App</a:t>
              </a:r>
              <a:r>
                <a:rPr lang="zh-CN" altLang="en-US" sz="2000" dirty="0">
                  <a:latin typeface="隶书" pitchFamily="49" charset="-122"/>
                  <a:ea typeface="隶书" pitchFamily="49" charset="-122"/>
                </a:rPr>
                <a:t>暂时只有记录</a:t>
              </a:r>
              <a:r>
                <a:rPr lang="zh-CN" altLang="zh-CN" sz="2000" dirty="0">
                  <a:latin typeface="隶书" pitchFamily="49" charset="-122"/>
                  <a:ea typeface="隶书" pitchFamily="49" charset="-122"/>
                </a:rPr>
                <a:t>的功能，</a:t>
              </a:r>
              <a:r>
                <a:rPr lang="zh-CN" altLang="en-US" sz="2000" dirty="0">
                  <a:latin typeface="隶书" pitchFamily="49" charset="-122"/>
                  <a:ea typeface="隶书" pitchFamily="49" charset="-122"/>
                </a:rPr>
                <a:t>没有</a:t>
              </a:r>
              <a:r>
                <a:rPr lang="zh-CN" altLang="zh-CN" sz="2000" dirty="0">
                  <a:latin typeface="隶书" pitchFamily="49" charset="-122"/>
                  <a:ea typeface="隶书" pitchFamily="49" charset="-122"/>
                </a:rPr>
                <a:t>实现让用户</a:t>
              </a:r>
              <a:r>
                <a:rPr lang="zh-CN" altLang="en-US" sz="2000" dirty="0">
                  <a:latin typeface="隶书" pitchFamily="49" charset="-122"/>
                  <a:ea typeface="隶书" pitchFamily="49" charset="-122"/>
                </a:rPr>
                <a:t>可以打卡</a:t>
              </a:r>
              <a:r>
                <a:rPr lang="zh-CN" altLang="zh-CN" sz="2000" dirty="0">
                  <a:latin typeface="隶书" pitchFamily="49" charset="-122"/>
                  <a:ea typeface="隶书" pitchFamily="49" charset="-122"/>
                </a:rPr>
                <a:t>的功能。</a:t>
              </a:r>
              <a:endParaRPr lang="en-US" altLang="zh-CN" sz="2000" dirty="0">
                <a:latin typeface="隶书" pitchFamily="49" charset="-122"/>
                <a:ea typeface="隶书" pitchFamily="49" charset="-122"/>
              </a:endParaRPr>
            </a:p>
            <a:p>
              <a:pPr>
                <a:defRPr/>
              </a:pPr>
              <a:endParaRPr lang="en-US" sz="2000" noProof="1">
                <a:solidFill>
                  <a:schemeClr val="bg1">
                    <a:lumMod val="50000"/>
                  </a:schemeClr>
                </a:solidFill>
                <a:latin typeface="隶书" pitchFamily="49" charset="-122"/>
                <a:ea typeface="隶书" pitchFamily="49" charset="-122"/>
                <a:cs typeface="Open Sans" panose="020B0606030504020204" pitchFamily="34" charset="0"/>
              </a:endParaRPr>
            </a:p>
            <a:p>
              <a:pPr>
                <a:defRPr/>
              </a:pPr>
              <a:r>
                <a:rPr lang="zh-CN" altLang="en-US" sz="2000" noProof="1">
                  <a:solidFill>
                    <a:schemeClr val="bg1">
                      <a:lumMod val="50000"/>
                    </a:schemeClr>
                  </a:solidFill>
                  <a:latin typeface="隶书" pitchFamily="49" charset="-122"/>
                  <a:ea typeface="隶书" pitchFamily="49" charset="-122"/>
                  <a:cs typeface="Open Sans" panose="020B0606030504020204" pitchFamily="34" charset="0"/>
                </a:rPr>
                <a:t>二</a:t>
              </a:r>
              <a:r>
                <a:rPr lang="en-US" altLang="zh-CN" sz="2000" noProof="1">
                  <a:solidFill>
                    <a:schemeClr val="bg1">
                      <a:lumMod val="50000"/>
                    </a:schemeClr>
                  </a:solidFill>
                  <a:latin typeface="隶书" pitchFamily="49" charset="-122"/>
                  <a:ea typeface="隶书" pitchFamily="49" charset="-122"/>
                  <a:cs typeface="Open Sans" panose="020B0606030504020204" pitchFamily="34" charset="0"/>
                </a:rPr>
                <a:t>.</a:t>
              </a:r>
            </a:p>
            <a:p>
              <a:pPr>
                <a:defRPr/>
              </a:pPr>
              <a:r>
                <a:rPr lang="zh-CN" altLang="zh-CN" sz="2000" dirty="0">
                  <a:latin typeface="隶书" pitchFamily="49" charset="-122"/>
                  <a:ea typeface="隶书" pitchFamily="49" charset="-122"/>
                </a:rPr>
                <a:t>本</a:t>
              </a:r>
              <a:r>
                <a:rPr lang="en-US" altLang="zh-CN" sz="2000" dirty="0">
                  <a:latin typeface="隶书" pitchFamily="49" charset="-122"/>
                  <a:ea typeface="隶书" pitchFamily="49" charset="-122"/>
                </a:rPr>
                <a:t>App</a:t>
              </a:r>
              <a:r>
                <a:rPr lang="zh-CN" altLang="zh-CN" sz="2000" dirty="0">
                  <a:latin typeface="隶书" pitchFamily="49" charset="-122"/>
                  <a:ea typeface="隶书" pitchFamily="49" charset="-122"/>
                </a:rPr>
                <a:t>只面向</a:t>
              </a:r>
              <a:r>
                <a:rPr lang="en-US" altLang="zh-CN" sz="2000" dirty="0">
                  <a:latin typeface="隶书" pitchFamily="49" charset="-122"/>
                  <a:ea typeface="隶书" pitchFamily="49" charset="-122"/>
                </a:rPr>
                <a:t>Android</a:t>
              </a:r>
              <a:r>
                <a:rPr lang="zh-CN" altLang="zh-CN" sz="2000" dirty="0">
                  <a:latin typeface="隶书" pitchFamily="49" charset="-122"/>
                  <a:ea typeface="隶书" pitchFamily="49" charset="-122"/>
                </a:rPr>
                <a:t>用户，</a:t>
              </a:r>
              <a:r>
                <a:rPr lang="zh-CN" altLang="en-US" sz="2000" dirty="0">
                  <a:latin typeface="隶书" pitchFamily="49" charset="-122"/>
                  <a:ea typeface="隶书" pitchFamily="49" charset="-122"/>
                </a:rPr>
                <a:t>暂时不会</a:t>
              </a:r>
              <a:r>
                <a:rPr lang="zh-CN" altLang="zh-CN" sz="2000" dirty="0">
                  <a:latin typeface="隶书" pitchFamily="49" charset="-122"/>
                  <a:ea typeface="隶书" pitchFamily="49" charset="-122"/>
                </a:rPr>
                <a:t>考虑</a:t>
              </a:r>
              <a:r>
                <a:rPr lang="en-US" altLang="zh-CN" sz="2000" dirty="0">
                  <a:latin typeface="隶书" pitchFamily="49" charset="-122"/>
                  <a:ea typeface="隶书" pitchFamily="49" charset="-122"/>
                </a:rPr>
                <a:t>IOS</a:t>
              </a:r>
              <a:r>
                <a:rPr lang="zh-CN" altLang="zh-CN" sz="2000" dirty="0">
                  <a:latin typeface="隶书" pitchFamily="49" charset="-122"/>
                  <a:ea typeface="隶书" pitchFamily="49" charset="-122"/>
                </a:rPr>
                <a:t>相关的用户市场需求。</a:t>
              </a:r>
              <a:endParaRPr lang="en-US" altLang="zh-CN" sz="2000" dirty="0">
                <a:latin typeface="隶书" pitchFamily="49" charset="-122"/>
                <a:ea typeface="隶书" pitchFamily="49" charset="-122"/>
              </a:endParaRPr>
            </a:p>
          </p:txBody>
        </p:sp>
      </p:grpSp>
      <p:pic>
        <p:nvPicPr>
          <p:cNvPr id="5" name="图片占位符 15">
            <a:extLst>
              <a:ext uri="{FF2B5EF4-FFF2-40B4-BE49-F238E27FC236}">
                <a16:creationId xmlns:a16="http://schemas.microsoft.com/office/drawing/2014/main" xmlns="" id="{7727611A-8B7D-4E08-B042-96B2403D0D60}"/>
              </a:ext>
            </a:extLst>
          </p:cNvPr>
          <p:cNvPicPr>
            <a:picLocks noChangeAspect="1"/>
          </p:cNvPicPr>
          <p:nvPr/>
        </p:nvPicPr>
        <p:blipFill>
          <a:blip r:embed="rId2">
            <a:extLst>
              <a:ext uri="{28A0092B-C50C-407E-A947-70E740481C1C}">
                <a14:useLocalDpi xmlns:a14="http://schemas.microsoft.com/office/drawing/2010/main" val="0"/>
              </a:ext>
            </a:extLst>
          </a:blip>
          <a:srcRect l="19750" r="19750"/>
          <a:stretch>
            <a:fillRect/>
          </a:stretch>
        </p:blipFill>
        <p:spPr>
          <a:xfrm>
            <a:off x="539552" y="1347614"/>
            <a:ext cx="2585820" cy="2736304"/>
          </a:xfrm>
          <a:prstGeom prst="rect">
            <a:avLst/>
          </a:prstGeom>
        </p:spPr>
      </p:pic>
    </p:spTree>
    <p:extLst>
      <p:ext uri="{BB962C8B-B14F-4D97-AF65-F5344CB8AC3E}">
        <p14:creationId xmlns:p14="http://schemas.microsoft.com/office/powerpoint/2010/main" val="3928120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矩形 16"/>
          <p:cNvSpPr/>
          <p:nvPr/>
        </p:nvSpPr>
        <p:spPr>
          <a:xfrm>
            <a:off x="-21721" y="2498163"/>
            <a:ext cx="9175637" cy="2696755"/>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2803" y="627534"/>
            <a:ext cx="8769677" cy="3182696"/>
            <a:chOff x="1317505" y="1542590"/>
            <a:chExt cx="9544823" cy="3239775"/>
          </a:xfrm>
        </p:grpSpPr>
        <p:sp>
          <p:nvSpPr>
            <p:cNvPr id="3" name="矩形 2"/>
            <p:cNvSpPr/>
            <p:nvPr/>
          </p:nvSpPr>
          <p:spPr>
            <a:xfrm>
              <a:off x="1612203" y="1542590"/>
              <a:ext cx="4494691" cy="532603"/>
            </a:xfrm>
            <a:prstGeom prst="rect">
              <a:avLst/>
            </a:prstGeom>
          </p:spPr>
          <p:txBody>
            <a:bodyPr wrap="square">
              <a:spAutoFit/>
            </a:bodyPr>
            <a:lstStyle/>
            <a:p>
              <a:r>
                <a:rPr lang="zh-CN" altLang="en-US" sz="2800" dirty="0">
                  <a:latin typeface="隶书" pitchFamily="49" charset="-122"/>
                  <a:ea typeface="隶书" pitchFamily="49" charset="-122"/>
                </a:rPr>
                <a:t>八、将来可能提出的需求</a:t>
              </a:r>
            </a:p>
          </p:txBody>
        </p:sp>
        <p:sp>
          <p:nvSpPr>
            <p:cNvPr id="5" name="Hexagon 59"/>
            <p:cNvSpPr>
              <a:spLocks noChangeAspect="1"/>
            </p:cNvSpPr>
            <p:nvPr/>
          </p:nvSpPr>
          <p:spPr>
            <a:xfrm>
              <a:off x="9147367" y="2817026"/>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60"/>
            <p:cNvSpPr>
              <a:spLocks noChangeAspect="1"/>
            </p:cNvSpPr>
            <p:nvPr/>
          </p:nvSpPr>
          <p:spPr>
            <a:xfrm>
              <a:off x="6671412" y="2842478"/>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Hexagon 61"/>
            <p:cNvSpPr>
              <a:spLocks noChangeAspect="1"/>
            </p:cNvSpPr>
            <p:nvPr/>
          </p:nvSpPr>
          <p:spPr>
            <a:xfrm>
              <a:off x="4109684" y="2841666"/>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62"/>
            <p:cNvSpPr>
              <a:spLocks noChangeAspect="1"/>
            </p:cNvSpPr>
            <p:nvPr/>
          </p:nvSpPr>
          <p:spPr>
            <a:xfrm>
              <a:off x="1590843" y="2873155"/>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hape 2641"/>
            <p:cNvSpPr/>
            <p:nvPr/>
          </p:nvSpPr>
          <p:spPr>
            <a:xfrm>
              <a:off x="4595226" y="3302170"/>
              <a:ext cx="468916" cy="298401"/>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 name="Shape 2688"/>
            <p:cNvSpPr/>
            <p:nvPr/>
          </p:nvSpPr>
          <p:spPr>
            <a:xfrm>
              <a:off x="2067022" y="3259388"/>
              <a:ext cx="468916" cy="468916"/>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 name="Shape 2783"/>
            <p:cNvSpPr/>
            <p:nvPr/>
          </p:nvSpPr>
          <p:spPr>
            <a:xfrm>
              <a:off x="7156954" y="3259388"/>
              <a:ext cx="468916" cy="404973"/>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sp>
          <p:nvSpPr>
            <p:cNvPr id="12" name="Rectangle 23"/>
            <p:cNvSpPr/>
            <p:nvPr/>
          </p:nvSpPr>
          <p:spPr>
            <a:xfrm>
              <a:off x="1317505" y="4358009"/>
              <a:ext cx="1967949" cy="407286"/>
            </a:xfrm>
            <a:prstGeom prst="rect">
              <a:avLst/>
            </a:prstGeom>
          </p:spPr>
          <p:txBody>
            <a:bodyPr wrap="square">
              <a:spAutoFit/>
            </a:bodyPr>
            <a:lstStyle/>
            <a:p>
              <a:pPr algn="ctr" eaLnBrk="1" fontAlgn="auto" hangingPunct="1">
                <a:spcBef>
                  <a:spcPts val="0"/>
                </a:spcBef>
                <a:spcAft>
                  <a:spcPts val="0"/>
                </a:spcAft>
                <a:defRPr/>
              </a:pPr>
              <a:r>
                <a:rPr lang="zh-CN" altLang="en-US" sz="2000" noProof="1">
                  <a:solidFill>
                    <a:schemeClr val="bg1"/>
                  </a:solidFill>
                  <a:latin typeface="隶书" pitchFamily="49" charset="-122"/>
                  <a:ea typeface="隶书" pitchFamily="49" charset="-122"/>
                  <a:cs typeface="Open Sans" panose="020B0606030504020204" pitchFamily="34" charset="0"/>
                </a:rPr>
                <a:t>增加分享功能</a:t>
              </a:r>
              <a:endParaRPr lang="en-US" sz="2000" noProof="1">
                <a:solidFill>
                  <a:schemeClr val="bg1"/>
                </a:solidFill>
                <a:latin typeface="隶书" pitchFamily="49" charset="-122"/>
                <a:ea typeface="隶书" pitchFamily="49" charset="-122"/>
                <a:cs typeface="Open Sans" panose="020B0606030504020204" pitchFamily="34" charset="0"/>
              </a:endParaRPr>
            </a:p>
          </p:txBody>
        </p:sp>
        <p:sp>
          <p:nvSpPr>
            <p:cNvPr id="13" name="Rectangle 23"/>
            <p:cNvSpPr/>
            <p:nvPr/>
          </p:nvSpPr>
          <p:spPr>
            <a:xfrm>
              <a:off x="3773075" y="4373728"/>
              <a:ext cx="1967949" cy="407286"/>
            </a:xfrm>
            <a:prstGeom prst="rect">
              <a:avLst/>
            </a:prstGeom>
          </p:spPr>
          <p:txBody>
            <a:bodyPr wrap="square">
              <a:spAutoFit/>
            </a:bodyPr>
            <a:lstStyle/>
            <a:p>
              <a:pPr algn="ctr" eaLnBrk="1" fontAlgn="auto" hangingPunct="1">
                <a:spcBef>
                  <a:spcPts val="0"/>
                </a:spcBef>
                <a:spcAft>
                  <a:spcPts val="0"/>
                </a:spcAft>
                <a:defRPr/>
              </a:pPr>
              <a:r>
                <a:rPr lang="zh-CN" altLang="en-US" sz="2000" noProof="1">
                  <a:solidFill>
                    <a:schemeClr val="bg1"/>
                  </a:solidFill>
                  <a:latin typeface="隶书" pitchFamily="49" charset="-122"/>
                  <a:ea typeface="隶书" pitchFamily="49" charset="-122"/>
                  <a:cs typeface="Open Sans" panose="020B0606030504020204" pitchFamily="34" charset="0"/>
                </a:rPr>
                <a:t>扩展</a:t>
              </a:r>
              <a:r>
                <a:rPr lang="en-US" altLang="zh-CN" sz="2000" noProof="1">
                  <a:solidFill>
                    <a:schemeClr val="bg1"/>
                  </a:solidFill>
                  <a:latin typeface="隶书" pitchFamily="49" charset="-122"/>
                  <a:ea typeface="隶书" pitchFamily="49" charset="-122"/>
                  <a:cs typeface="Open Sans" panose="020B0606030504020204" pitchFamily="34" charset="0"/>
                </a:rPr>
                <a:t>IOS</a:t>
              </a:r>
              <a:r>
                <a:rPr lang="zh-CN" altLang="en-US" sz="2000" noProof="1">
                  <a:solidFill>
                    <a:schemeClr val="bg1"/>
                  </a:solidFill>
                  <a:latin typeface="隶书" pitchFamily="49" charset="-122"/>
                  <a:ea typeface="隶书" pitchFamily="49" charset="-122"/>
                  <a:cs typeface="Open Sans" panose="020B0606030504020204" pitchFamily="34" charset="0"/>
                </a:rPr>
                <a:t>端</a:t>
              </a:r>
              <a:endParaRPr lang="en-US" sz="2000" noProof="1">
                <a:solidFill>
                  <a:schemeClr val="bg1"/>
                </a:solidFill>
                <a:latin typeface="隶书" pitchFamily="49" charset="-122"/>
                <a:ea typeface="隶书" pitchFamily="49" charset="-122"/>
                <a:cs typeface="Open Sans" panose="020B0606030504020204" pitchFamily="34" charset="0"/>
              </a:endParaRPr>
            </a:p>
          </p:txBody>
        </p:sp>
        <p:sp>
          <p:nvSpPr>
            <p:cNvPr id="14" name="Rectangle 23"/>
            <p:cNvSpPr/>
            <p:nvPr/>
          </p:nvSpPr>
          <p:spPr>
            <a:xfrm>
              <a:off x="6235661" y="4373728"/>
              <a:ext cx="2510602" cy="375956"/>
            </a:xfrm>
            <a:prstGeom prst="rect">
              <a:avLst/>
            </a:prstGeom>
          </p:spPr>
          <p:txBody>
            <a:bodyPr wrap="square">
              <a:spAutoFit/>
            </a:bodyPr>
            <a:lstStyle/>
            <a:p>
              <a:pPr algn="ctr" eaLnBrk="1" fontAlgn="auto" hangingPunct="1">
                <a:spcBef>
                  <a:spcPts val="0"/>
                </a:spcBef>
                <a:spcAft>
                  <a:spcPts val="0"/>
                </a:spcAft>
                <a:defRPr/>
              </a:pPr>
              <a:r>
                <a:rPr lang="zh-CN" altLang="en-US" noProof="1">
                  <a:solidFill>
                    <a:schemeClr val="bg1"/>
                  </a:solidFill>
                  <a:latin typeface="隶书" pitchFamily="49" charset="-122"/>
                  <a:ea typeface="隶书" pitchFamily="49" charset="-122"/>
                  <a:cs typeface="Open Sans" panose="020B0606030504020204" pitchFamily="34" charset="0"/>
                </a:rPr>
                <a:t>增加小视频记录功能</a:t>
              </a:r>
              <a:endParaRPr lang="en-US" noProof="1">
                <a:solidFill>
                  <a:schemeClr val="bg1"/>
                </a:solidFill>
                <a:latin typeface="隶书" pitchFamily="49" charset="-122"/>
                <a:ea typeface="隶书" pitchFamily="49" charset="-122"/>
                <a:cs typeface="Open Sans" panose="020B0606030504020204" pitchFamily="34" charset="0"/>
              </a:endParaRPr>
            </a:p>
          </p:txBody>
        </p:sp>
        <p:sp>
          <p:nvSpPr>
            <p:cNvPr id="15" name="Rectangle 23"/>
            <p:cNvSpPr/>
            <p:nvPr/>
          </p:nvSpPr>
          <p:spPr>
            <a:xfrm>
              <a:off x="8894379" y="4406409"/>
              <a:ext cx="1967949" cy="375956"/>
            </a:xfrm>
            <a:prstGeom prst="rect">
              <a:avLst/>
            </a:prstGeom>
          </p:spPr>
          <p:txBody>
            <a:bodyPr wrap="square">
              <a:spAutoFit/>
            </a:bodyPr>
            <a:lstStyle/>
            <a:p>
              <a:pPr algn="ctr" eaLnBrk="1" fontAlgn="auto" hangingPunct="1">
                <a:spcBef>
                  <a:spcPts val="0"/>
                </a:spcBef>
                <a:spcAft>
                  <a:spcPts val="0"/>
                </a:spcAft>
                <a:defRPr/>
              </a:pPr>
              <a:r>
                <a:rPr lang="zh-CN" altLang="en-US" noProof="1">
                  <a:solidFill>
                    <a:schemeClr val="bg1"/>
                  </a:solidFill>
                  <a:latin typeface="隶书" pitchFamily="49" charset="-122"/>
                  <a:ea typeface="隶书" pitchFamily="49" charset="-122"/>
                  <a:cs typeface="Open Sans" panose="020B0606030504020204" pitchFamily="34" charset="0"/>
                </a:rPr>
                <a:t>增加打卡功能</a:t>
              </a:r>
              <a:endParaRPr lang="en-US" noProof="1">
                <a:solidFill>
                  <a:schemeClr val="bg1"/>
                </a:solidFill>
                <a:latin typeface="隶书" pitchFamily="49" charset="-122"/>
                <a:ea typeface="隶书" pitchFamily="49" charset="-122"/>
                <a:cs typeface="Open Sans" panose="020B0606030504020204" pitchFamily="34" charset="0"/>
              </a:endParaRPr>
            </a:p>
          </p:txBody>
        </p:sp>
        <p:sp>
          <p:nvSpPr>
            <p:cNvPr id="16" name="Shape 2687"/>
            <p:cNvSpPr/>
            <p:nvPr/>
          </p:nvSpPr>
          <p:spPr>
            <a:xfrm>
              <a:off x="9625388" y="3145135"/>
              <a:ext cx="505930" cy="612469"/>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Tree>
    <p:extLst>
      <p:ext uri="{BB962C8B-B14F-4D97-AF65-F5344CB8AC3E}">
        <p14:creationId xmlns:p14="http://schemas.microsoft.com/office/powerpoint/2010/main" val="1539039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组合 6"/>
          <p:cNvGrpSpPr/>
          <p:nvPr/>
        </p:nvGrpSpPr>
        <p:grpSpPr>
          <a:xfrm>
            <a:off x="1331640" y="215518"/>
            <a:ext cx="1285115" cy="1708160"/>
            <a:chOff x="5328224" y="627534"/>
            <a:chExt cx="1285115" cy="1708160"/>
          </a:xfrm>
        </p:grpSpPr>
        <p:sp>
          <p:nvSpPr>
            <p:cNvPr id="3" name="椭圆 2"/>
            <p:cNvSpPr>
              <a:spLocks noChangeAspect="1"/>
            </p:cNvSpPr>
            <p:nvPr/>
          </p:nvSpPr>
          <p:spPr>
            <a:xfrm>
              <a:off x="5328224" y="995631"/>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4" name="文本框 4"/>
            <p:cNvSpPr txBox="1"/>
            <p:nvPr/>
          </p:nvSpPr>
          <p:spPr>
            <a:xfrm>
              <a:off x="5534639" y="627534"/>
              <a:ext cx="1078700"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2</a:t>
              </a:r>
              <a:endParaRPr lang="zh-CN" altLang="en-US" sz="10500" dirty="0">
                <a:solidFill>
                  <a:schemeClr val="bg1"/>
                </a:solidFill>
                <a:latin typeface="+mn-ea"/>
                <a:cs typeface="Arial" panose="020B0604020202020204" pitchFamily="34" charset="0"/>
              </a:endParaRPr>
            </a:p>
          </p:txBody>
        </p:sp>
      </p:grpSp>
      <p:grpSp>
        <p:nvGrpSpPr>
          <p:cNvPr id="8" name="组合 7"/>
          <p:cNvGrpSpPr/>
          <p:nvPr/>
        </p:nvGrpSpPr>
        <p:grpSpPr>
          <a:xfrm>
            <a:off x="2983509" y="1131590"/>
            <a:ext cx="3604715" cy="2075608"/>
            <a:chOff x="1115616" y="856190"/>
            <a:chExt cx="3604715" cy="2075608"/>
          </a:xfrm>
        </p:grpSpPr>
        <p:sp>
          <p:nvSpPr>
            <p:cNvPr id="5" name="矩形 4"/>
            <p:cNvSpPr/>
            <p:nvPr/>
          </p:nvSpPr>
          <p:spPr>
            <a:xfrm>
              <a:off x="1115616" y="856190"/>
              <a:ext cx="3604715" cy="769441"/>
            </a:xfrm>
            <a:prstGeom prst="rect">
              <a:avLst/>
            </a:prstGeom>
            <a:noFill/>
          </p:spPr>
          <p:txBody>
            <a:bodyPr vert="horz" wrap="square" rtlCol="0">
              <a:spAutoFit/>
            </a:bodyPr>
            <a:lstStyle/>
            <a:p>
              <a:pPr algn="ctr"/>
              <a:r>
                <a:rPr lang="zh-CN" altLang="en-US" sz="4400" spc="300" dirty="0">
                  <a:solidFill>
                    <a:schemeClr val="tx1">
                      <a:lumMod val="85000"/>
                      <a:lumOff val="15000"/>
                    </a:schemeClr>
                  </a:solidFill>
                  <a:latin typeface="隶书" pitchFamily="49" charset="-122"/>
                  <a:ea typeface="隶书" pitchFamily="49" charset="-122"/>
                  <a:cs typeface="Open Sans" panose="020B0606030504020204" pitchFamily="34" charset="0"/>
                </a:rPr>
                <a:t>用户需求</a:t>
              </a:r>
            </a:p>
          </p:txBody>
        </p:sp>
        <p:sp>
          <p:nvSpPr>
            <p:cNvPr id="6" name="矩形 5"/>
            <p:cNvSpPr/>
            <p:nvPr/>
          </p:nvSpPr>
          <p:spPr>
            <a:xfrm>
              <a:off x="1255969" y="1916135"/>
              <a:ext cx="3122370" cy="1015663"/>
            </a:xfrm>
            <a:prstGeom prst="rect">
              <a:avLst/>
            </a:prstGeom>
            <a:solidFill>
              <a:schemeClr val="bg1">
                <a:alpha val="50000"/>
              </a:schemeClr>
            </a:solidFill>
          </p:spPr>
          <p:txBody>
            <a:bodyPr wrap="square">
              <a:spAutoFit/>
            </a:bodyPr>
            <a:lstStyle/>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一</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a:solidFill>
                    <a:schemeClr val="tx1">
                      <a:lumMod val="85000"/>
                      <a:lumOff val="15000"/>
                    </a:schemeClr>
                  </a:solidFill>
                  <a:latin typeface="隶书" pitchFamily="49" charset="-122"/>
                  <a:ea typeface="隶书" pitchFamily="49" charset="-122"/>
                </a:rPr>
                <a:t>访谈 </a:t>
              </a:r>
              <a:endParaRPr kumimoji="1"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二</a:t>
              </a:r>
              <a:r>
                <a:rPr lang="en-US" altLang="zh-CN" sz="2000" dirty="0">
                  <a:solidFill>
                    <a:schemeClr val="tx1">
                      <a:lumMod val="85000"/>
                      <a:lumOff val="15000"/>
                    </a:schemeClr>
                  </a:solidFill>
                  <a:latin typeface="隶书" pitchFamily="49" charset="-122"/>
                  <a:ea typeface="隶书" pitchFamily="49" charset="-122"/>
                </a:rPr>
                <a:t>. </a:t>
              </a:r>
              <a:r>
                <a:rPr lang="zh-CN" altLang="en-US" sz="2000" dirty="0">
                  <a:solidFill>
                    <a:schemeClr val="tx1">
                      <a:lumMod val="85000"/>
                      <a:lumOff val="15000"/>
                    </a:schemeClr>
                  </a:solidFill>
                  <a:latin typeface="隶书" pitchFamily="49" charset="-122"/>
                  <a:ea typeface="隶书" pitchFamily="49" charset="-122"/>
                </a:rPr>
                <a:t>界面原型设计图</a:t>
              </a:r>
              <a:endParaRPr lang="en-US" altLang="zh-CN" sz="2000" dirty="0">
                <a:solidFill>
                  <a:schemeClr val="tx1">
                    <a:lumMod val="85000"/>
                    <a:lumOff val="15000"/>
                  </a:schemeClr>
                </a:solidFill>
                <a:latin typeface="隶书" pitchFamily="49" charset="-122"/>
                <a:ea typeface="隶书" pitchFamily="49" charset="-122"/>
              </a:endParaRPr>
            </a:p>
          </p:txBody>
        </p:sp>
      </p:grpSp>
    </p:spTree>
    <p:extLst>
      <p:ext uri="{BB962C8B-B14F-4D97-AF65-F5344CB8AC3E}">
        <p14:creationId xmlns:p14="http://schemas.microsoft.com/office/powerpoint/2010/main" val="1037468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11560" y="339502"/>
            <a:ext cx="7801178" cy="2971492"/>
            <a:chOff x="587246" y="724318"/>
            <a:chExt cx="8149498" cy="3462841"/>
          </a:xfrm>
        </p:grpSpPr>
        <p:sp>
          <p:nvSpPr>
            <p:cNvPr id="3" name="文本框 4"/>
            <p:cNvSpPr txBox="1"/>
            <p:nvPr/>
          </p:nvSpPr>
          <p:spPr>
            <a:xfrm>
              <a:off x="600577" y="724318"/>
              <a:ext cx="1693332" cy="609737"/>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一、访谈</a:t>
              </a:r>
            </a:p>
          </p:txBody>
        </p:sp>
        <p:sp>
          <p:nvSpPr>
            <p:cNvPr id="4" name="文本框 2"/>
            <p:cNvSpPr txBox="1"/>
            <p:nvPr/>
          </p:nvSpPr>
          <p:spPr>
            <a:xfrm>
              <a:off x="3384813" y="1745313"/>
              <a:ext cx="5351931" cy="400110"/>
            </a:xfrm>
            <a:prstGeom prst="rect">
              <a:avLst/>
            </a:prstGeom>
            <a:noFill/>
          </p:spPr>
          <p:txBody>
            <a:bodyPr wrap="square" rtlCol="0">
              <a:spAutoFit/>
            </a:bodyPr>
            <a:lstStyle/>
            <a:p>
              <a:r>
                <a:rPr lang="en-US" altLang="zh-CN" sz="2000" dirty="0">
                  <a:latin typeface="隶书" panose="02010509060101010101" pitchFamily="49" charset="-122"/>
                  <a:ea typeface="隶书" panose="02010509060101010101" pitchFamily="49" charset="-122"/>
                </a:rPr>
                <a:t>  </a:t>
              </a:r>
              <a:endParaRPr lang="zh-CN" altLang="en-US" sz="2000" dirty="0">
                <a:latin typeface="隶书" panose="02010509060101010101" pitchFamily="49" charset="-122"/>
                <a:ea typeface="隶书" panose="02010509060101010101" pitchFamily="49" charset="-122"/>
              </a:endParaRPr>
            </a:p>
          </p:txBody>
        </p:sp>
        <p:sp>
          <p:nvSpPr>
            <p:cNvPr id="5" name="文本框 6"/>
            <p:cNvSpPr txBox="1"/>
            <p:nvPr/>
          </p:nvSpPr>
          <p:spPr>
            <a:xfrm>
              <a:off x="587246" y="1622204"/>
              <a:ext cx="2443542" cy="609737"/>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计算的李同学</a:t>
              </a:r>
            </a:p>
          </p:txBody>
        </p:sp>
        <p:sp>
          <p:nvSpPr>
            <p:cNvPr id="6" name="文本框 7"/>
            <p:cNvSpPr txBox="1"/>
            <p:nvPr/>
          </p:nvSpPr>
          <p:spPr>
            <a:xfrm>
              <a:off x="618913" y="3577422"/>
              <a:ext cx="2443542" cy="609737"/>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计算的罗同学</a:t>
              </a:r>
            </a:p>
          </p:txBody>
        </p:sp>
      </p:grpSp>
      <p:sp>
        <p:nvSpPr>
          <p:cNvPr id="8" name="文本框 9"/>
          <p:cNvSpPr txBox="1"/>
          <p:nvPr/>
        </p:nvSpPr>
        <p:spPr>
          <a:xfrm>
            <a:off x="3075414" y="987574"/>
            <a:ext cx="5551464" cy="3416320"/>
          </a:xfrm>
          <a:prstGeom prst="rect">
            <a:avLst/>
          </a:prstGeom>
          <a:noFill/>
        </p:spPr>
        <p:txBody>
          <a:bodyPr wrap="square" rtlCol="0">
            <a:spAutoFit/>
          </a:bodyPr>
          <a:lstStyle/>
          <a:p>
            <a:r>
              <a:rPr lang="en-US" altLang="zh-CN" dirty="0">
                <a:latin typeface="隶书" panose="02010509060101010101" pitchFamily="49" charset="-122"/>
                <a:ea typeface="隶书" panose="02010509060101010101" pitchFamily="49" charset="-122"/>
              </a:rPr>
              <a:t>  </a:t>
            </a:r>
            <a:r>
              <a:rPr lang="zh-CN" altLang="zh-CN" dirty="0">
                <a:latin typeface="隶书" panose="02010509060101010101" pitchFamily="49" charset="-122"/>
                <a:ea typeface="隶书" panose="02010509060101010101" pitchFamily="49" charset="-122"/>
              </a:rPr>
              <a:t>来自计算分院的</a:t>
            </a:r>
            <a:r>
              <a:rPr lang="zh-CN" altLang="en-US" dirty="0">
                <a:latin typeface="隶书" panose="02010509060101010101" pitchFamily="49" charset="-122"/>
                <a:ea typeface="隶书" panose="02010509060101010101" pitchFamily="49" charset="-122"/>
              </a:rPr>
              <a:t>两位</a:t>
            </a:r>
            <a:r>
              <a:rPr lang="zh-CN" altLang="zh-CN" dirty="0">
                <a:latin typeface="隶书" panose="02010509060101010101" pitchFamily="49" charset="-122"/>
                <a:ea typeface="隶书" panose="02010509060101010101" pitchFamily="49" charset="-122"/>
              </a:rPr>
              <a:t>同学，他</a:t>
            </a:r>
            <a:r>
              <a:rPr lang="zh-CN" altLang="en-US" dirty="0">
                <a:latin typeface="隶书" panose="02010509060101010101" pitchFamily="49" charset="-122"/>
                <a:ea typeface="隶书" panose="02010509060101010101" pitchFamily="49" charset="-122"/>
              </a:rPr>
              <a:t>们</a:t>
            </a:r>
            <a:r>
              <a:rPr lang="zh-CN" altLang="zh-CN" dirty="0">
                <a:latin typeface="隶书" panose="02010509060101010101" pitchFamily="49" charset="-122"/>
                <a:ea typeface="隶书" panose="02010509060101010101" pitchFamily="49" charset="-122"/>
              </a:rPr>
              <a:t>有一定的计算机基础，</a:t>
            </a:r>
            <a:r>
              <a:rPr lang="zh-CN" altLang="en-US" dirty="0">
                <a:latin typeface="隶书" panose="02010509060101010101" pitchFamily="49" charset="-122"/>
                <a:ea typeface="隶书" panose="02010509060101010101" pitchFamily="49" charset="-122"/>
              </a:rPr>
              <a:t>也在手机移动端用过备忘录、</a:t>
            </a:r>
            <a:r>
              <a:rPr lang="en-US" altLang="zh-CN" dirty="0" err="1">
                <a:latin typeface="隶书" panose="02010509060101010101" pitchFamily="49" charset="-122"/>
                <a:ea typeface="隶书" panose="02010509060101010101" pitchFamily="49" charset="-122"/>
              </a:rPr>
              <a:t>pendo</a:t>
            </a:r>
            <a:r>
              <a:rPr lang="zh-CN" altLang="en-US" dirty="0">
                <a:latin typeface="隶书" panose="02010509060101010101" pitchFamily="49" charset="-122"/>
                <a:ea typeface="隶书" panose="02010509060101010101" pitchFamily="49" charset="-122"/>
              </a:rPr>
              <a:t>等的</a:t>
            </a:r>
            <a:r>
              <a:rPr lang="en-US" altLang="zh-CN" dirty="0">
                <a:latin typeface="隶书" panose="02010509060101010101" pitchFamily="49" charset="-122"/>
                <a:ea typeface="隶书" panose="02010509060101010101" pitchFamily="49" charset="-122"/>
              </a:rPr>
              <a:t>APP</a:t>
            </a:r>
            <a:r>
              <a:rPr lang="zh-CN" altLang="en-US" dirty="0">
                <a:latin typeface="隶书" panose="02010509060101010101" pitchFamily="49" charset="-122"/>
                <a:ea typeface="隶书" panose="02010509060101010101" pitchFamily="49" charset="-122"/>
              </a:rPr>
              <a:t>。而对于像备忘录这样的</a:t>
            </a:r>
            <a:r>
              <a:rPr lang="en-US" altLang="zh-CN" dirty="0">
                <a:latin typeface="隶书" panose="02010509060101010101" pitchFamily="49" charset="-122"/>
                <a:ea typeface="隶书" panose="02010509060101010101" pitchFamily="49" charset="-122"/>
              </a:rPr>
              <a:t>APP</a:t>
            </a:r>
            <a:r>
              <a:rPr lang="zh-CN" altLang="en-US" dirty="0">
                <a:latin typeface="隶书" panose="02010509060101010101" pitchFamily="49" charset="-122"/>
                <a:ea typeface="隶书" panose="02010509060101010101" pitchFamily="49" charset="-122"/>
              </a:rPr>
              <a:t>，他认为缺少有序的排列和提醒功能，虽然可以起到备忘功能，但时间一长缺少提醒，还是会忘记，除此之外，像</a:t>
            </a:r>
            <a:r>
              <a:rPr lang="en-US" altLang="zh-CN" dirty="0" err="1">
                <a:latin typeface="隶书" panose="02010509060101010101" pitchFamily="49" charset="-122"/>
                <a:ea typeface="隶书" panose="02010509060101010101" pitchFamily="49" charset="-122"/>
              </a:rPr>
              <a:t>pendo</a:t>
            </a:r>
            <a:r>
              <a:rPr lang="zh-CN" altLang="en-US" dirty="0">
                <a:latin typeface="隶书" panose="02010509060101010101" pitchFamily="49" charset="-122"/>
                <a:ea typeface="隶书" panose="02010509060101010101" pitchFamily="49" charset="-122"/>
              </a:rPr>
              <a:t>这样的</a:t>
            </a:r>
            <a:r>
              <a:rPr lang="en-US" altLang="zh-CN" dirty="0">
                <a:latin typeface="隶书" panose="02010509060101010101" pitchFamily="49" charset="-122"/>
                <a:ea typeface="隶书" panose="02010509060101010101" pitchFamily="49" charset="-122"/>
              </a:rPr>
              <a:t>app</a:t>
            </a:r>
            <a:r>
              <a:rPr lang="zh-CN" altLang="en-US" dirty="0">
                <a:latin typeface="隶书" panose="02010509060101010101" pitchFamily="49" charset="-122"/>
                <a:ea typeface="隶书" panose="02010509060101010101" pitchFamily="49" charset="-122"/>
              </a:rPr>
              <a:t>虽然功能齐全，但内容过于繁多，使用起来较为复杂，虽然能够较好的提醒，但使用上麻烦了许多。</a:t>
            </a:r>
          </a:p>
          <a:p>
            <a:r>
              <a:rPr lang="zh-CN" altLang="en-US" dirty="0">
                <a:latin typeface="隶书" panose="02010509060101010101" pitchFamily="49" charset="-122"/>
                <a:ea typeface="隶书" panose="02010509060101010101" pitchFamily="49" charset="-122"/>
              </a:rPr>
              <a:t>    在了解过我们的产品后，他们认为我们的</a:t>
            </a:r>
            <a:r>
              <a:rPr lang="en-US" altLang="zh-CN" dirty="0">
                <a:latin typeface="隶书" panose="02010509060101010101" pitchFamily="49" charset="-122"/>
                <a:ea typeface="隶书" panose="02010509060101010101" pitchFamily="49" charset="-122"/>
              </a:rPr>
              <a:t>app</a:t>
            </a:r>
            <a:r>
              <a:rPr lang="zh-CN" altLang="en-US" dirty="0">
                <a:latin typeface="隶书" panose="02010509060101010101" pitchFamily="49" charset="-122"/>
                <a:ea typeface="隶书" panose="02010509060101010101" pitchFamily="49" charset="-122"/>
              </a:rPr>
              <a:t>在简洁程度上有一定的优势，但缺乏交互性，给用户的体验不会达到最佳的理想。最后，他认为加入时间轴的功能，使事项的显示更加形象明了，</a:t>
            </a:r>
            <a:r>
              <a:rPr lang="zh-CN" altLang="zh-CN" dirty="0">
                <a:latin typeface="隶书" panose="02010509060101010101" pitchFamily="49" charset="-122"/>
                <a:ea typeface="隶书" panose="02010509060101010101" pitchFamily="49" charset="-122"/>
              </a:rPr>
              <a:t>应该是这个产品最核心的部分。</a:t>
            </a:r>
          </a:p>
        </p:txBody>
      </p:sp>
    </p:spTree>
    <p:extLst>
      <p:ext uri="{BB962C8B-B14F-4D97-AF65-F5344CB8AC3E}">
        <p14:creationId xmlns:p14="http://schemas.microsoft.com/office/powerpoint/2010/main" val="3879950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647395577"/>
              </p:ext>
            </p:extLst>
          </p:nvPr>
        </p:nvGraphicFramePr>
        <p:xfrm>
          <a:off x="35496" y="123478"/>
          <a:ext cx="4752528" cy="4910478"/>
        </p:xfrm>
        <a:graphic>
          <a:graphicData uri="http://schemas.openxmlformats.org/drawingml/2006/table">
            <a:tbl>
              <a:tblPr>
                <a:tableStyleId>{5C22544A-7EE6-4342-B048-85BDC9FD1C3A}</a:tableStyleId>
              </a:tblPr>
              <a:tblGrid>
                <a:gridCol w="1186480">
                  <a:extLst>
                    <a:ext uri="{9D8B030D-6E8A-4147-A177-3AD203B41FA5}">
                      <a16:colId xmlns:a16="http://schemas.microsoft.com/office/drawing/2014/main" xmlns="" val="3618051160"/>
                    </a:ext>
                  </a:extLst>
                </a:gridCol>
                <a:gridCol w="1379928">
                  <a:extLst>
                    <a:ext uri="{9D8B030D-6E8A-4147-A177-3AD203B41FA5}">
                      <a16:colId xmlns:a16="http://schemas.microsoft.com/office/drawing/2014/main" xmlns="" val="4032409189"/>
                    </a:ext>
                  </a:extLst>
                </a:gridCol>
                <a:gridCol w="2186120">
                  <a:extLst>
                    <a:ext uri="{9D8B030D-6E8A-4147-A177-3AD203B41FA5}">
                      <a16:colId xmlns:a16="http://schemas.microsoft.com/office/drawing/2014/main" xmlns="" val="3043361853"/>
                    </a:ext>
                  </a:extLst>
                </a:gridCol>
              </a:tblGrid>
              <a:tr h="489508">
                <a:tc gridSpan="3">
                  <a:txBody>
                    <a:bodyPr/>
                    <a:lstStyle/>
                    <a:p>
                      <a:pPr algn="ctr">
                        <a:spcAft>
                          <a:spcPts val="0"/>
                        </a:spcAft>
                      </a:pPr>
                      <a:r>
                        <a:rPr lang="zh-CN" sz="2800" kern="100" dirty="0">
                          <a:effectLst/>
                          <a:latin typeface="隶书" panose="02010509060101010101" pitchFamily="49" charset="-122"/>
                          <a:ea typeface="隶书" panose="02010509060101010101" pitchFamily="49" charset="-122"/>
                        </a:rPr>
                        <a:t>访谈记录表</a:t>
                      </a:r>
                      <a:endParaRPr lang="zh-CN" sz="28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3466857809"/>
                  </a:ext>
                </a:extLst>
              </a:tr>
              <a:tr h="544721">
                <a:tc>
                  <a:txBody>
                    <a:bodyPr/>
                    <a:lstStyle/>
                    <a:p>
                      <a:pPr algn="just">
                        <a:spcAft>
                          <a:spcPts val="0"/>
                        </a:spcAft>
                      </a:pPr>
                      <a:r>
                        <a:rPr lang="zh-CN" sz="1600" kern="100" dirty="0">
                          <a:effectLst/>
                          <a:latin typeface="隶书" panose="02010509060101010101" pitchFamily="49" charset="-122"/>
                          <a:ea typeface="隶书" panose="02010509060101010101" pitchFamily="49" charset="-122"/>
                        </a:rPr>
                        <a:t>姓名：</a:t>
                      </a:r>
                      <a:endParaRPr lang="en-US" altLang="zh-CN" sz="1600" kern="100" dirty="0">
                        <a:effectLst/>
                        <a:latin typeface="隶书" panose="02010509060101010101" pitchFamily="49" charset="-122"/>
                        <a:ea typeface="隶书" panose="02010509060101010101" pitchFamily="49" charset="-122"/>
                      </a:endParaRPr>
                    </a:p>
                    <a:p>
                      <a:pPr algn="just">
                        <a:spcAft>
                          <a:spcPts val="0"/>
                        </a:spcAft>
                      </a:pPr>
                      <a:r>
                        <a:rPr lang="zh-CN" altLang="en-US" sz="1600" kern="100" dirty="0">
                          <a:effectLst/>
                          <a:latin typeface="隶书" panose="02010509060101010101" pitchFamily="49" charset="-122"/>
                          <a:ea typeface="隶书" panose="02010509060101010101" pitchFamily="49" charset="-122"/>
                          <a:cs typeface="+mn-cs"/>
                        </a:rPr>
                        <a:t>罗雁楠</a:t>
                      </a:r>
                      <a:endParaRPr lang="zh-CN" sz="16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latin typeface="隶书" panose="02010509060101010101" pitchFamily="49" charset="-122"/>
                          <a:ea typeface="隶书" panose="02010509060101010101" pitchFamily="49" charset="-122"/>
                        </a:rPr>
                        <a:t>学号</a:t>
                      </a:r>
                      <a:r>
                        <a:rPr lang="en-US" sz="1600" kern="100" dirty="0">
                          <a:effectLst/>
                          <a:latin typeface="隶书" panose="02010509060101010101" pitchFamily="49" charset="-122"/>
                          <a:ea typeface="隶书" panose="02010509060101010101" pitchFamily="49" charset="-122"/>
                        </a:rPr>
                        <a:t>:</a:t>
                      </a:r>
                    </a:p>
                    <a:p>
                      <a:pPr algn="just">
                        <a:spcAft>
                          <a:spcPts val="0"/>
                        </a:spcAft>
                      </a:pPr>
                      <a:r>
                        <a:rPr lang="en-US" altLang="zh-CN" sz="1600" kern="100" dirty="0">
                          <a:effectLst/>
                          <a:latin typeface="隶书" panose="02010509060101010101" pitchFamily="49" charset="-122"/>
                          <a:ea typeface="隶书" panose="02010509060101010101" pitchFamily="49" charset="-122"/>
                          <a:cs typeface="Times New Roman" panose="02020603050405020304" pitchFamily="18" charset="0"/>
                        </a:rPr>
                        <a:t>31701271</a:t>
                      </a:r>
                      <a:endParaRPr lang="zh-CN" sz="16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rowSpan="2">
                  <a:txBody>
                    <a:bodyPr/>
                    <a:lstStyle/>
                    <a:p>
                      <a:pPr algn="l">
                        <a:spcAft>
                          <a:spcPts val="0"/>
                        </a:spcAft>
                      </a:pPr>
                      <a:r>
                        <a:rPr lang="zh-CN" sz="1800" kern="100" dirty="0">
                          <a:effectLst/>
                          <a:latin typeface="隶书" panose="02010509060101010101" pitchFamily="49" charset="-122"/>
                          <a:ea typeface="隶书" panose="02010509060101010101" pitchFamily="49" charset="-122"/>
                        </a:rPr>
                        <a:t>时间</a:t>
                      </a:r>
                      <a:r>
                        <a:rPr lang="en-US" sz="1800" kern="100" dirty="0">
                          <a:effectLst/>
                          <a:latin typeface="隶书" panose="02010509060101010101" pitchFamily="49" charset="-122"/>
                          <a:ea typeface="隶书" panose="02010509060101010101" pitchFamily="49" charset="-122"/>
                        </a:rPr>
                        <a:t>:</a:t>
                      </a:r>
                      <a:endParaRPr lang="zh-CN" sz="1800" kern="100" dirty="0">
                        <a:effectLst/>
                        <a:latin typeface="隶书" panose="02010509060101010101" pitchFamily="49" charset="-122"/>
                        <a:ea typeface="隶书" panose="02010509060101010101" pitchFamily="49" charset="-122"/>
                      </a:endParaRPr>
                    </a:p>
                    <a:p>
                      <a:pPr algn="ctr">
                        <a:spcAft>
                          <a:spcPts val="0"/>
                        </a:spcAft>
                      </a:pPr>
                      <a:r>
                        <a:rPr lang="en-US" sz="1800" kern="100" dirty="0">
                          <a:effectLst/>
                          <a:latin typeface="隶书" panose="02010509060101010101" pitchFamily="49" charset="-122"/>
                          <a:ea typeface="隶书" panose="02010509060101010101" pitchFamily="49" charset="-122"/>
                        </a:rPr>
                        <a:t>201</a:t>
                      </a:r>
                      <a:r>
                        <a:rPr lang="en-US" altLang="zh-CN" sz="1800" kern="100" dirty="0">
                          <a:effectLst/>
                          <a:latin typeface="隶书" panose="02010509060101010101" pitchFamily="49" charset="-122"/>
                          <a:ea typeface="隶书" panose="02010509060101010101" pitchFamily="49" charset="-122"/>
                        </a:rPr>
                        <a:t>9</a:t>
                      </a:r>
                      <a:r>
                        <a:rPr lang="en-US" sz="1800" kern="100" dirty="0">
                          <a:effectLst/>
                          <a:latin typeface="隶书" panose="02010509060101010101" pitchFamily="49" charset="-122"/>
                          <a:ea typeface="隶书" panose="02010509060101010101" pitchFamily="49" charset="-122"/>
                        </a:rPr>
                        <a:t>.4.</a:t>
                      </a:r>
                      <a:r>
                        <a:rPr lang="en-US" altLang="zh-CN" sz="1800" kern="100" dirty="0">
                          <a:effectLst/>
                          <a:latin typeface="隶书" panose="02010509060101010101" pitchFamily="49" charset="-122"/>
                          <a:ea typeface="隶书" panose="02010509060101010101" pitchFamily="49" charset="-122"/>
                        </a:rPr>
                        <a:t>01</a:t>
                      </a:r>
                      <a:endParaRPr lang="zh-CN" sz="18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xmlns="" val="3926278860"/>
                  </a:ext>
                </a:extLst>
              </a:tr>
              <a:tr h="473746">
                <a:tc>
                  <a:txBody>
                    <a:bodyPr/>
                    <a:lstStyle/>
                    <a:p>
                      <a:pPr algn="just">
                        <a:spcAft>
                          <a:spcPts val="0"/>
                        </a:spcAft>
                      </a:pPr>
                      <a:r>
                        <a:rPr lang="zh-CN" sz="1600" kern="100" dirty="0">
                          <a:effectLst/>
                          <a:latin typeface="隶书" panose="02010509060101010101" pitchFamily="49" charset="-122"/>
                          <a:ea typeface="隶书" panose="02010509060101010101" pitchFamily="49" charset="-122"/>
                        </a:rPr>
                        <a:t>班级：</a:t>
                      </a:r>
                      <a:endParaRPr lang="en-US" altLang="zh-CN" sz="1600" kern="100" dirty="0">
                        <a:effectLst/>
                        <a:latin typeface="隶书" panose="02010509060101010101" pitchFamily="49" charset="-122"/>
                        <a:ea typeface="隶书" panose="02010509060101010101" pitchFamily="49" charset="-122"/>
                      </a:endParaRPr>
                    </a:p>
                    <a:p>
                      <a:pPr algn="just">
                        <a:spcAft>
                          <a:spcPts val="0"/>
                        </a:spcAft>
                      </a:pPr>
                      <a:r>
                        <a:rPr lang="zh-CN" altLang="en-US" sz="1600" kern="100" dirty="0">
                          <a:effectLst/>
                          <a:latin typeface="隶书" panose="02010509060101010101" pitchFamily="49" charset="-122"/>
                          <a:ea typeface="隶书" panose="02010509060101010101" pitchFamily="49" charset="-122"/>
                          <a:cs typeface="Times New Roman" panose="02020603050405020304" pitchFamily="18" charset="0"/>
                        </a:rPr>
                        <a:t>软工</a:t>
                      </a:r>
                      <a:r>
                        <a:rPr lang="en-US" altLang="zh-CN" sz="1600" kern="100" dirty="0">
                          <a:effectLst/>
                          <a:latin typeface="隶书" panose="02010509060101010101" pitchFamily="49" charset="-122"/>
                          <a:ea typeface="隶书" panose="02010509060101010101" pitchFamily="49" charset="-122"/>
                          <a:cs typeface="Times New Roman" panose="02020603050405020304" pitchFamily="18" charset="0"/>
                        </a:rPr>
                        <a:t>1702</a:t>
                      </a:r>
                      <a:endParaRPr lang="zh-CN" sz="16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latin typeface="隶书" panose="02010509060101010101" pitchFamily="49" charset="-122"/>
                          <a:ea typeface="隶书" panose="02010509060101010101" pitchFamily="49" charset="-122"/>
                        </a:rPr>
                        <a:t>分院：</a:t>
                      </a:r>
                      <a:r>
                        <a:rPr lang="zh-CN" altLang="en-US" sz="1800" kern="100" dirty="0">
                          <a:effectLst/>
                          <a:latin typeface="隶书" panose="02010509060101010101" pitchFamily="49" charset="-122"/>
                          <a:ea typeface="隶书" panose="02010509060101010101" pitchFamily="49" charset="-122"/>
                        </a:rPr>
                        <a:t>计算</a:t>
                      </a:r>
                      <a:endParaRPr lang="zh-CN" sz="18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vMerge="1">
                  <a:txBody>
                    <a:bodyPr/>
                    <a:lstStyle/>
                    <a:p>
                      <a:endParaRPr lang="zh-CN" altLang="en-US"/>
                    </a:p>
                  </a:txBody>
                  <a:tcPr/>
                </a:tc>
                <a:extLst>
                  <a:ext uri="{0D108BD9-81ED-4DB2-BD59-A6C34878D82A}">
                    <a16:rowId xmlns:a16="http://schemas.microsoft.com/office/drawing/2014/main" xmlns="" val="3944091200"/>
                  </a:ext>
                </a:extLst>
              </a:tr>
              <a:tr h="380691">
                <a:tc gridSpan="2">
                  <a:txBody>
                    <a:bodyPr/>
                    <a:lstStyle/>
                    <a:p>
                      <a:pPr algn="just">
                        <a:spcAft>
                          <a:spcPts val="0"/>
                        </a:spcAft>
                      </a:pPr>
                      <a:r>
                        <a:rPr lang="zh-CN" sz="2400" kern="100" dirty="0">
                          <a:effectLst/>
                          <a:latin typeface="隶书" panose="02010509060101010101" pitchFamily="49" charset="-122"/>
                          <a:ea typeface="隶书" panose="02010509060101010101" pitchFamily="49" charset="-122"/>
                        </a:rPr>
                        <a:t>地点：</a:t>
                      </a:r>
                      <a:r>
                        <a:rPr lang="zh-CN" altLang="en-US" sz="2400" kern="100" dirty="0">
                          <a:effectLst/>
                          <a:latin typeface="隶书" panose="02010509060101010101" pitchFamily="49" charset="-122"/>
                          <a:ea typeface="隶书" panose="02010509060101010101" pitchFamily="49" charset="-122"/>
                          <a:cs typeface="Times New Roman" panose="02020603050405020304" pitchFamily="18" charset="0"/>
                        </a:rPr>
                        <a:t>理四一楼</a:t>
                      </a:r>
                      <a:endParaRPr lang="zh-CN" sz="24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hMerge="1">
                  <a:txBody>
                    <a:bodyPr/>
                    <a:lstStyle/>
                    <a:p>
                      <a:endParaRPr lang="zh-CN" altLang="en-US"/>
                    </a:p>
                  </a:txBody>
                  <a:tcPr/>
                </a:tc>
                <a:tc>
                  <a:txBody>
                    <a:bodyPr/>
                    <a:lstStyle/>
                    <a:p>
                      <a:pPr algn="just">
                        <a:spcAft>
                          <a:spcPts val="0"/>
                        </a:spcAft>
                      </a:pPr>
                      <a:r>
                        <a:rPr lang="zh-CN" sz="2400" kern="100" dirty="0">
                          <a:effectLst/>
                          <a:latin typeface="隶书" panose="02010509060101010101" pitchFamily="49" charset="-122"/>
                          <a:ea typeface="隶书" panose="02010509060101010101" pitchFamily="49" charset="-122"/>
                        </a:rPr>
                        <a:t>采访小组：</a:t>
                      </a:r>
                      <a:r>
                        <a:rPr lang="en-US" sz="2400" kern="100" dirty="0">
                          <a:effectLst/>
                          <a:latin typeface="隶书" panose="02010509060101010101" pitchFamily="49" charset="-122"/>
                          <a:ea typeface="隶书" panose="02010509060101010101" pitchFamily="49" charset="-122"/>
                        </a:rPr>
                        <a:t>G</a:t>
                      </a:r>
                      <a:r>
                        <a:rPr lang="en-US" altLang="zh-CN" sz="2400" kern="100" dirty="0">
                          <a:effectLst/>
                          <a:latin typeface="隶书" panose="02010509060101010101" pitchFamily="49" charset="-122"/>
                          <a:ea typeface="隶书" panose="02010509060101010101" pitchFamily="49" charset="-122"/>
                        </a:rPr>
                        <a:t>02</a:t>
                      </a:r>
                      <a:endParaRPr lang="zh-CN" sz="24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xmlns="" val="1790350955"/>
                  </a:ext>
                </a:extLst>
              </a:tr>
              <a:tr h="3007878">
                <a:tc gridSpan="3">
                  <a:txBody>
                    <a:bodyPr/>
                    <a:lstStyle/>
                    <a:p>
                      <a:pPr algn="ctr">
                        <a:spcAft>
                          <a:spcPts val="0"/>
                        </a:spcAft>
                      </a:pPr>
                      <a:r>
                        <a:rPr lang="zh-CN" sz="1400" kern="100" dirty="0">
                          <a:effectLst/>
                          <a:latin typeface="隶书" panose="02010509060101010101" pitchFamily="49" charset="-122"/>
                          <a:ea typeface="隶书" panose="02010509060101010101" pitchFamily="49" charset="-122"/>
                        </a:rPr>
                        <a:t>内容</a:t>
                      </a:r>
                    </a:p>
                    <a:p>
                      <a:pPr algn="l">
                        <a:spcAft>
                          <a:spcPts val="0"/>
                        </a:spcAft>
                      </a:pPr>
                      <a:r>
                        <a:rPr lang="zh-CN" sz="1400" kern="100" dirty="0">
                          <a:effectLst/>
                          <a:latin typeface="隶书" panose="02010509060101010101" pitchFamily="49" charset="-122"/>
                          <a:ea typeface="隶书" panose="02010509060101010101" pitchFamily="49" charset="-122"/>
                        </a:rPr>
                        <a:t>主要问题：</a:t>
                      </a:r>
                      <a:endParaRPr lang="en-US" altLang="zh-CN" sz="1400" kern="100" dirty="0">
                        <a:effectLst/>
                        <a:latin typeface="隶书" panose="02010509060101010101" pitchFamily="49" charset="-122"/>
                        <a:ea typeface="隶书" panose="02010509060101010101" pitchFamily="49" charset="-122"/>
                      </a:endParaRPr>
                    </a:p>
                    <a:p>
                      <a:pPr algn="l">
                        <a:spcAft>
                          <a:spcPts val="0"/>
                        </a:spcAft>
                      </a:pPr>
                      <a:r>
                        <a:rPr lang="en-US" altLang="zh-CN" sz="1400" kern="100" dirty="0">
                          <a:effectLst/>
                          <a:latin typeface="隶书" panose="02010509060101010101" pitchFamily="49" charset="-122"/>
                          <a:ea typeface="隶书" panose="02010509060101010101" pitchFamily="49" charset="-122"/>
                        </a:rPr>
                        <a:t>1</a:t>
                      </a:r>
                      <a:r>
                        <a:rPr lang="zh-CN" altLang="en-US" sz="1400" kern="100" dirty="0">
                          <a:effectLst/>
                          <a:latin typeface="隶书" panose="02010509060101010101" pitchFamily="49" charset="-122"/>
                          <a:ea typeface="隶书" panose="02010509060101010101" pitchFamily="49" charset="-122"/>
                        </a:rPr>
                        <a:t>、使用备忘录的频率是多少</a:t>
                      </a:r>
                    </a:p>
                    <a:p>
                      <a:pPr algn="l">
                        <a:spcAft>
                          <a:spcPts val="0"/>
                        </a:spcAft>
                      </a:pPr>
                      <a:r>
                        <a:rPr lang="en-US" altLang="zh-CN" sz="1400" kern="100" dirty="0">
                          <a:effectLst/>
                          <a:latin typeface="隶书" panose="02010509060101010101" pitchFamily="49" charset="-122"/>
                          <a:ea typeface="隶书" panose="02010509060101010101" pitchFamily="49" charset="-122"/>
                        </a:rPr>
                        <a:t>2</a:t>
                      </a:r>
                      <a:r>
                        <a:rPr lang="zh-CN" altLang="en-US" sz="1400" kern="100" dirty="0">
                          <a:effectLst/>
                          <a:latin typeface="隶书" panose="02010509060101010101" pitchFamily="49" charset="-122"/>
                          <a:ea typeface="隶书" panose="02010509060101010101" pitchFamily="49" charset="-122"/>
                        </a:rPr>
                        <a:t>、一般是用备忘录是做什么？</a:t>
                      </a:r>
                    </a:p>
                    <a:p>
                      <a:pPr algn="l">
                        <a:spcAft>
                          <a:spcPts val="0"/>
                        </a:spcAft>
                      </a:pPr>
                      <a:r>
                        <a:rPr lang="en-US" altLang="zh-CN" sz="1400" kern="100" dirty="0">
                          <a:effectLst/>
                          <a:latin typeface="隶书" panose="02010509060101010101" pitchFamily="49" charset="-122"/>
                          <a:ea typeface="隶书" panose="02010509060101010101" pitchFamily="49" charset="-122"/>
                        </a:rPr>
                        <a:t>3</a:t>
                      </a:r>
                      <a:r>
                        <a:rPr lang="zh-CN" altLang="en-US" sz="1400" kern="100" dirty="0">
                          <a:effectLst/>
                          <a:latin typeface="隶书" panose="02010509060101010101" pitchFamily="49" charset="-122"/>
                          <a:ea typeface="隶书" panose="02010509060101010101" pitchFamily="49" charset="-122"/>
                        </a:rPr>
                        <a:t>、我们在做类似的</a:t>
                      </a:r>
                      <a:r>
                        <a:rPr lang="en-US" altLang="zh-CN" sz="1400" kern="100" dirty="0">
                          <a:effectLst/>
                          <a:latin typeface="隶书" panose="02010509060101010101" pitchFamily="49" charset="-122"/>
                          <a:ea typeface="隶书" panose="02010509060101010101" pitchFamily="49" charset="-122"/>
                        </a:rPr>
                        <a:t>APP</a:t>
                      </a:r>
                      <a:r>
                        <a:rPr lang="zh-CN" altLang="en-US" sz="1400" kern="100" dirty="0">
                          <a:effectLst/>
                          <a:latin typeface="隶书" panose="02010509060101010101" pitchFamily="49" charset="-122"/>
                          <a:ea typeface="隶书" panose="02010509060101010101" pitchFamily="49" charset="-122"/>
                        </a:rPr>
                        <a:t>，你作为我们的用户之一，你希望可以拥有什么功能呢？</a:t>
                      </a:r>
                    </a:p>
                    <a:p>
                      <a:pPr algn="l">
                        <a:spcAft>
                          <a:spcPts val="0"/>
                        </a:spcAft>
                      </a:pPr>
                      <a:r>
                        <a:rPr lang="en-US" altLang="zh-CN" sz="1400" kern="100" dirty="0">
                          <a:effectLst/>
                          <a:latin typeface="隶书" panose="02010509060101010101" pitchFamily="49" charset="-122"/>
                          <a:ea typeface="隶书" panose="02010509060101010101" pitchFamily="49" charset="-122"/>
                        </a:rPr>
                        <a:t>4.</a:t>
                      </a:r>
                      <a:r>
                        <a:rPr lang="zh-CN" altLang="en-US" sz="1400" kern="100" dirty="0">
                          <a:effectLst/>
                          <a:latin typeface="隶书" panose="02010509060101010101" pitchFamily="49" charset="-122"/>
                          <a:ea typeface="隶书" panose="02010509060101010101" pitchFamily="49" charset="-122"/>
                        </a:rPr>
                        <a:t>对我们特色的时间轴功能有什么期待或建议吗？</a:t>
                      </a:r>
                    </a:p>
                    <a:p>
                      <a:pPr algn="l">
                        <a:spcAft>
                          <a:spcPts val="0"/>
                        </a:spcAft>
                      </a:pPr>
                      <a:r>
                        <a:rPr lang="zh-CN" sz="1400" kern="100" dirty="0">
                          <a:effectLst/>
                          <a:latin typeface="隶书" panose="02010509060101010101" pitchFamily="49" charset="-122"/>
                          <a:ea typeface="隶书" panose="02010509060101010101" pitchFamily="49" charset="-122"/>
                        </a:rPr>
                        <a:t>回答：</a:t>
                      </a:r>
                      <a:endParaRPr lang="en-US" altLang="zh-CN" sz="1400" kern="100" dirty="0">
                        <a:effectLst/>
                        <a:latin typeface="隶书" panose="02010509060101010101" pitchFamily="49" charset="-122"/>
                        <a:ea typeface="隶书" panose="02010509060101010101" pitchFamily="49" charset="-122"/>
                      </a:endParaRPr>
                    </a:p>
                    <a:p>
                      <a:pPr algn="l">
                        <a:spcAft>
                          <a:spcPts val="0"/>
                        </a:spcAft>
                      </a:pPr>
                      <a:r>
                        <a:rPr lang="zh-CN" altLang="en-US" sz="1400" kern="100" dirty="0">
                          <a:effectLst/>
                          <a:latin typeface="隶书" panose="02010509060101010101" pitchFamily="49" charset="-122"/>
                          <a:ea typeface="隶书" panose="02010509060101010101" pitchFamily="49" charset="-122"/>
                        </a:rPr>
                        <a:t>大概一周</a:t>
                      </a:r>
                      <a:r>
                        <a:rPr lang="en-US" altLang="zh-CN" sz="1400" kern="100" dirty="0">
                          <a:effectLst/>
                          <a:latin typeface="隶书" panose="02010509060101010101" pitchFamily="49" charset="-122"/>
                          <a:ea typeface="隶书" panose="02010509060101010101" pitchFamily="49" charset="-122"/>
                        </a:rPr>
                        <a:t>2-3</a:t>
                      </a:r>
                      <a:r>
                        <a:rPr lang="zh-CN" altLang="en-US" sz="1400" kern="100" dirty="0">
                          <a:effectLst/>
                          <a:latin typeface="隶书" panose="02010509060101010101" pitchFamily="49" charset="-122"/>
                          <a:ea typeface="隶书" panose="02010509060101010101" pitchFamily="49" charset="-122"/>
                        </a:rPr>
                        <a:t>次</a:t>
                      </a:r>
                      <a:r>
                        <a:rPr lang="zh-CN" sz="1400" kern="100" dirty="0">
                          <a:effectLst/>
                          <a:latin typeface="隶书" panose="02010509060101010101" pitchFamily="49" charset="-122"/>
                          <a:ea typeface="隶书" panose="02010509060101010101" pitchFamily="49" charset="-122"/>
                        </a:rPr>
                        <a:t>；</a:t>
                      </a:r>
                      <a:r>
                        <a:rPr lang="zh-CN" altLang="en-US" sz="1400" kern="100" dirty="0">
                          <a:effectLst/>
                          <a:latin typeface="隶书" panose="02010509060101010101" pitchFamily="49" charset="-122"/>
                          <a:ea typeface="隶书" panose="02010509060101010101" pitchFamily="49" charset="-122"/>
                        </a:rPr>
                        <a:t>一般记录一些作业和任务之类的；功能的话能添加一些照片就更好了；时间轴功能我认为很有特色，会比较吸引我。</a:t>
                      </a:r>
                      <a:endParaRPr lang="zh-CN" sz="14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2371978258"/>
                  </a:ext>
                </a:extLst>
              </a:tr>
            </a:tbl>
          </a:graphicData>
        </a:graphic>
      </p:graphicFrame>
      <p:sp>
        <p:nvSpPr>
          <p:cNvPr id="3" name="文本框 4"/>
          <p:cNvSpPr txBox="1"/>
          <p:nvPr/>
        </p:nvSpPr>
        <p:spPr>
          <a:xfrm>
            <a:off x="6300192" y="16722"/>
            <a:ext cx="1620957"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访谈代表</a:t>
            </a:r>
          </a:p>
        </p:txBody>
      </p:sp>
      <p:sp>
        <p:nvSpPr>
          <p:cNvPr id="4" name="文本框 2"/>
          <p:cNvSpPr txBox="1"/>
          <p:nvPr/>
        </p:nvSpPr>
        <p:spPr>
          <a:xfrm>
            <a:off x="4788024" y="637845"/>
            <a:ext cx="4304453" cy="4031873"/>
          </a:xfrm>
          <a:prstGeom prst="rect">
            <a:avLst/>
          </a:prstGeom>
          <a:noFill/>
        </p:spPr>
        <p:txBody>
          <a:bodyPr wrap="square" rtlCol="0">
            <a:spAutoFit/>
          </a:bodyPr>
          <a:lstStyle/>
          <a:p>
            <a:r>
              <a:rPr lang="en-US" altLang="zh-CN" sz="1600" dirty="0">
                <a:latin typeface="隶书" panose="02010509060101010101" pitchFamily="49" charset="-122"/>
                <a:ea typeface="隶书" panose="02010509060101010101" pitchFamily="49" charset="-122"/>
              </a:rPr>
              <a:t>    </a:t>
            </a:r>
            <a:r>
              <a:rPr lang="zh-CN" altLang="zh-CN" sz="1600" dirty="0">
                <a:latin typeface="隶书" panose="02010509060101010101" pitchFamily="49" charset="-122"/>
                <a:ea typeface="隶书" panose="02010509060101010101" pitchFamily="49" charset="-122"/>
              </a:rPr>
              <a:t>我们选择</a:t>
            </a:r>
            <a:r>
              <a:rPr lang="zh-CN" altLang="en-US" sz="1600" dirty="0">
                <a:latin typeface="隶书" panose="02010509060101010101" pitchFamily="49" charset="-122"/>
                <a:ea typeface="隶书" panose="02010509060101010101" pitchFamily="49" charset="-122"/>
              </a:rPr>
              <a:t>计算</a:t>
            </a:r>
            <a:r>
              <a:rPr lang="zh-CN" altLang="zh-CN" sz="1600" dirty="0">
                <a:latin typeface="隶书" panose="02010509060101010101" pitchFamily="49" charset="-122"/>
                <a:ea typeface="隶书" panose="02010509060101010101" pitchFamily="49" charset="-122"/>
              </a:rPr>
              <a:t>学院的</a:t>
            </a:r>
            <a:r>
              <a:rPr lang="zh-CN" altLang="en-US" sz="1600" dirty="0">
                <a:latin typeface="隶书" panose="02010509060101010101" pitchFamily="49" charset="-122"/>
                <a:ea typeface="隶书" panose="02010509060101010101" pitchFamily="49" charset="-122"/>
              </a:rPr>
              <a:t>罗</a:t>
            </a:r>
            <a:r>
              <a:rPr lang="zh-CN" altLang="zh-CN" sz="1600" dirty="0">
                <a:latin typeface="隶书" panose="02010509060101010101" pitchFamily="49" charset="-122"/>
                <a:ea typeface="隶书" panose="02010509060101010101" pitchFamily="49" charset="-122"/>
              </a:rPr>
              <a:t>同学作为用户代表进行采访，</a:t>
            </a:r>
            <a:r>
              <a:rPr lang="zh-CN" altLang="en-US" sz="1600" dirty="0">
                <a:latin typeface="隶书" panose="02010509060101010101" pitchFamily="49" charset="-122"/>
                <a:ea typeface="隶书" panose="02010509060101010101" pitchFamily="49" charset="-122"/>
              </a:rPr>
              <a:t>罗</a:t>
            </a:r>
            <a:r>
              <a:rPr lang="zh-CN" altLang="zh-CN" sz="1600" dirty="0">
                <a:latin typeface="隶书" panose="02010509060101010101" pitchFamily="49" charset="-122"/>
                <a:ea typeface="隶书" panose="02010509060101010101" pitchFamily="49" charset="-122"/>
              </a:rPr>
              <a:t>同学</a:t>
            </a:r>
            <a:r>
              <a:rPr lang="zh-CN" altLang="en-US" sz="1600" dirty="0">
                <a:latin typeface="隶书" panose="02010509060101010101" pitchFamily="49" charset="-122"/>
                <a:ea typeface="隶书" panose="02010509060101010101" pitchFamily="49" charset="-122"/>
              </a:rPr>
              <a:t>不仅是软工</a:t>
            </a:r>
            <a:r>
              <a:rPr lang="en-US" altLang="zh-CN" sz="1600" dirty="0">
                <a:latin typeface="隶书" panose="02010509060101010101" pitchFamily="49" charset="-122"/>
                <a:ea typeface="隶书" panose="02010509060101010101" pitchFamily="49" charset="-122"/>
              </a:rPr>
              <a:t>1704</a:t>
            </a:r>
            <a:r>
              <a:rPr lang="zh-CN" altLang="en-US" sz="1600" dirty="0">
                <a:latin typeface="隶书" panose="02010509060101010101" pitchFamily="49" charset="-122"/>
                <a:ea typeface="隶书" panose="02010509060101010101" pitchFamily="49" charset="-122"/>
              </a:rPr>
              <a:t>的班委还是软工</a:t>
            </a:r>
            <a:r>
              <a:rPr lang="en-US" altLang="zh-CN" sz="1600" dirty="0">
                <a:latin typeface="隶书" panose="02010509060101010101" pitchFamily="49" charset="-122"/>
                <a:ea typeface="隶书" panose="02010509060101010101" pitchFamily="49" charset="-122"/>
              </a:rPr>
              <a:t>1802</a:t>
            </a:r>
            <a:r>
              <a:rPr lang="zh-CN" altLang="en-US" sz="1600" dirty="0">
                <a:latin typeface="隶书" panose="02010509060101010101" pitchFamily="49" charset="-122"/>
                <a:ea typeface="隶书" panose="02010509060101010101" pitchFamily="49" charset="-122"/>
              </a:rPr>
              <a:t>的班助，也是分院组织的部长，平时会有比较多事务，具有典型代表。</a:t>
            </a:r>
            <a:endParaRPr lang="en-US" altLang="zh-CN" sz="1600" dirty="0">
              <a:latin typeface="隶书" panose="02010509060101010101" pitchFamily="49" charset="-122"/>
              <a:ea typeface="隶书" panose="02010509060101010101" pitchFamily="49" charset="-122"/>
            </a:endParaRPr>
          </a:p>
          <a:p>
            <a:r>
              <a:rPr lang="en-US" altLang="zh-CN" sz="1600" dirty="0">
                <a:latin typeface="隶书" panose="02010509060101010101" pitchFamily="49" charset="-122"/>
                <a:ea typeface="隶书" panose="02010509060101010101" pitchFamily="49" charset="-122"/>
              </a:rPr>
              <a:t>    </a:t>
            </a:r>
            <a:r>
              <a:rPr lang="zh-CN" altLang="en-US" sz="1600" dirty="0">
                <a:latin typeface="隶书" panose="02010509060101010101" pitchFamily="49" charset="-122"/>
                <a:ea typeface="隶书" panose="02010509060101010101" pitchFamily="49" charset="-122"/>
              </a:rPr>
              <a:t>她在手机移动端用过备忘录、</a:t>
            </a:r>
            <a:r>
              <a:rPr lang="en-US" altLang="zh-CN" sz="1600" dirty="0" err="1">
                <a:latin typeface="隶书" panose="02010509060101010101" pitchFamily="49" charset="-122"/>
                <a:ea typeface="隶书" panose="02010509060101010101" pitchFamily="49" charset="-122"/>
              </a:rPr>
              <a:t>pendo</a:t>
            </a:r>
            <a:r>
              <a:rPr lang="zh-CN" altLang="en-US" sz="1600" dirty="0">
                <a:latin typeface="隶书" panose="02010509060101010101" pitchFamily="49" charset="-122"/>
                <a:ea typeface="隶书" panose="02010509060101010101" pitchFamily="49" charset="-122"/>
              </a:rPr>
              <a:t>等的</a:t>
            </a:r>
            <a:r>
              <a:rPr lang="en-US" altLang="zh-CN" sz="1600" dirty="0">
                <a:latin typeface="隶书" panose="02010509060101010101" pitchFamily="49" charset="-122"/>
                <a:ea typeface="隶书" panose="02010509060101010101" pitchFamily="49" charset="-122"/>
              </a:rPr>
              <a:t>APP</a:t>
            </a:r>
            <a:r>
              <a:rPr lang="zh-CN" altLang="en-US" sz="1600" dirty="0">
                <a:latin typeface="隶书" panose="02010509060101010101" pitchFamily="49" charset="-122"/>
                <a:ea typeface="隶书" panose="02010509060101010101" pitchFamily="49" charset="-122"/>
              </a:rPr>
              <a:t>。而对于像备忘录这样的</a:t>
            </a:r>
            <a:r>
              <a:rPr lang="en-US" altLang="zh-CN" sz="1600" dirty="0">
                <a:latin typeface="隶书" panose="02010509060101010101" pitchFamily="49" charset="-122"/>
                <a:ea typeface="隶书" panose="02010509060101010101" pitchFamily="49" charset="-122"/>
              </a:rPr>
              <a:t>APP</a:t>
            </a:r>
            <a:r>
              <a:rPr lang="zh-CN" altLang="en-US" sz="1600" dirty="0">
                <a:latin typeface="隶书" panose="02010509060101010101" pitchFamily="49" charset="-122"/>
                <a:ea typeface="隶书" panose="02010509060101010101" pitchFamily="49" charset="-122"/>
              </a:rPr>
              <a:t>，她认为缺少有序的排列和提醒功能，虽然可以起到备忘功能，但时间一长缺少提醒，还是会忘记，除此之外，像</a:t>
            </a:r>
            <a:r>
              <a:rPr lang="en-US" altLang="zh-CN" sz="1600" dirty="0" err="1">
                <a:latin typeface="隶书" panose="02010509060101010101" pitchFamily="49" charset="-122"/>
                <a:ea typeface="隶书" panose="02010509060101010101" pitchFamily="49" charset="-122"/>
              </a:rPr>
              <a:t>pendo</a:t>
            </a:r>
            <a:r>
              <a:rPr lang="zh-CN" altLang="en-US" sz="1600" dirty="0">
                <a:latin typeface="隶书" panose="02010509060101010101" pitchFamily="49" charset="-122"/>
                <a:ea typeface="隶书" panose="02010509060101010101" pitchFamily="49" charset="-122"/>
              </a:rPr>
              <a:t>这样的</a:t>
            </a:r>
            <a:r>
              <a:rPr lang="en-US" altLang="zh-CN" sz="1600" dirty="0">
                <a:latin typeface="隶书" panose="02010509060101010101" pitchFamily="49" charset="-122"/>
                <a:ea typeface="隶书" panose="02010509060101010101" pitchFamily="49" charset="-122"/>
              </a:rPr>
              <a:t>app</a:t>
            </a:r>
            <a:r>
              <a:rPr lang="zh-CN" altLang="en-US" sz="1600" dirty="0">
                <a:latin typeface="隶书" panose="02010509060101010101" pitchFamily="49" charset="-122"/>
                <a:ea typeface="隶书" panose="02010509060101010101" pitchFamily="49" charset="-122"/>
              </a:rPr>
              <a:t>虽然功能齐全，但内容过于繁多，使用起来较为复杂，虽然能够较好的提醒，但使用上麻烦了许多。</a:t>
            </a:r>
          </a:p>
          <a:p>
            <a:r>
              <a:rPr lang="zh-CN" altLang="en-US" sz="1600" dirty="0">
                <a:latin typeface="隶书" panose="02010509060101010101" pitchFamily="49" charset="-122"/>
                <a:ea typeface="隶书" panose="02010509060101010101" pitchFamily="49" charset="-122"/>
              </a:rPr>
              <a:t>    在了解过我们的产品后，她认为我们的</a:t>
            </a:r>
            <a:r>
              <a:rPr lang="en-US" altLang="zh-CN" sz="1600" dirty="0">
                <a:latin typeface="隶书" panose="02010509060101010101" pitchFamily="49" charset="-122"/>
                <a:ea typeface="隶书" panose="02010509060101010101" pitchFamily="49" charset="-122"/>
              </a:rPr>
              <a:t>app</a:t>
            </a:r>
            <a:r>
              <a:rPr lang="zh-CN" altLang="en-US" sz="1600" dirty="0">
                <a:latin typeface="隶书" panose="02010509060101010101" pitchFamily="49" charset="-122"/>
                <a:ea typeface="隶书" panose="02010509060101010101" pitchFamily="49" charset="-122"/>
              </a:rPr>
              <a:t>在简洁程度上有一定的优势，但缺乏交互性，给用户的体验不会达到最佳的理想。最后，他们提出了一些自己期望与想法：可以加入时间轴的功能，使事项的显示更加形象明了。</a:t>
            </a:r>
          </a:p>
        </p:txBody>
      </p:sp>
    </p:spTree>
    <p:extLst>
      <p:ext uri="{BB962C8B-B14F-4D97-AF65-F5344CB8AC3E}">
        <p14:creationId xmlns:p14="http://schemas.microsoft.com/office/powerpoint/2010/main" val="3658862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23"/>
          <p:cNvSpPr txBox="1"/>
          <p:nvPr/>
        </p:nvSpPr>
        <p:spPr>
          <a:xfrm>
            <a:off x="611560" y="195486"/>
            <a:ext cx="2810347" cy="338554"/>
          </a:xfrm>
          <a:prstGeom prst="rect">
            <a:avLst/>
          </a:prstGeom>
          <a:noFill/>
        </p:spPr>
        <p:txBody>
          <a:bodyPr wrap="square" rtlCol="0">
            <a:spAutoFit/>
          </a:bodyPr>
          <a:lstStyle/>
          <a:p>
            <a:r>
              <a:rPr lang="zh-CN" altLang="en-US" sz="1600" dirty="0">
                <a:latin typeface="隶书" pitchFamily="49" charset="-122"/>
                <a:ea typeface="隶书" pitchFamily="49" charset="-122"/>
              </a:rPr>
              <a:t>二、界面原型设计</a:t>
            </a:r>
          </a:p>
        </p:txBody>
      </p:sp>
      <p:pic>
        <p:nvPicPr>
          <p:cNvPr id="3" name="图片 2"/>
          <p:cNvPicPr/>
          <p:nvPr/>
        </p:nvPicPr>
        <p:blipFill>
          <a:blip r:embed="rId2" cstate="print">
            <a:extLst>
              <a:ext uri="{28A0092B-C50C-407E-A947-70E740481C1C}">
                <a14:useLocalDpi xmlns:a14="http://schemas.microsoft.com/office/drawing/2010/main" val="0"/>
              </a:ext>
            </a:extLst>
          </a:blip>
          <a:stretch>
            <a:fillRect/>
          </a:stretch>
        </p:blipFill>
        <p:spPr>
          <a:xfrm>
            <a:off x="323528" y="627534"/>
            <a:ext cx="2193925" cy="3588385"/>
          </a:xfrm>
          <a:prstGeom prst="rect">
            <a:avLst/>
          </a:prstGeom>
        </p:spPr>
      </p:pic>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2537649" y="699542"/>
            <a:ext cx="2098675" cy="3384376"/>
          </a:xfrm>
          <a:prstGeom prst="rect">
            <a:avLst/>
          </a:prstGeom>
        </p:spPr>
      </p:pic>
      <p:sp>
        <p:nvSpPr>
          <p:cNvPr id="7" name="文本框 4"/>
          <p:cNvSpPr txBox="1"/>
          <p:nvPr/>
        </p:nvSpPr>
        <p:spPr>
          <a:xfrm>
            <a:off x="969084" y="4414976"/>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登录</a:t>
            </a:r>
          </a:p>
        </p:txBody>
      </p:sp>
      <p:sp>
        <p:nvSpPr>
          <p:cNvPr id="8" name="文本框 4"/>
          <p:cNvSpPr txBox="1"/>
          <p:nvPr/>
        </p:nvSpPr>
        <p:spPr>
          <a:xfrm>
            <a:off x="3135580" y="4429313"/>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注册</a:t>
            </a:r>
          </a:p>
        </p:txBody>
      </p:sp>
      <p:sp>
        <p:nvSpPr>
          <p:cNvPr id="9" name="文本框 4"/>
          <p:cNvSpPr txBox="1"/>
          <p:nvPr/>
        </p:nvSpPr>
        <p:spPr>
          <a:xfrm>
            <a:off x="6397312" y="4394209"/>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主页</a:t>
            </a:r>
          </a:p>
        </p:txBody>
      </p:sp>
      <p:pic>
        <p:nvPicPr>
          <p:cNvPr id="11" name="图片 10"/>
          <p:cNvPicPr/>
          <p:nvPr/>
        </p:nvPicPr>
        <p:blipFill>
          <a:blip r:embed="rId4" cstate="print">
            <a:extLst>
              <a:ext uri="{28A0092B-C50C-407E-A947-70E740481C1C}">
                <a14:useLocalDpi xmlns:a14="http://schemas.microsoft.com/office/drawing/2010/main" val="0"/>
              </a:ext>
            </a:extLst>
          </a:blip>
          <a:stretch>
            <a:fillRect/>
          </a:stretch>
        </p:blipFill>
        <p:spPr>
          <a:xfrm>
            <a:off x="5724128" y="699541"/>
            <a:ext cx="2220595" cy="3715435"/>
          </a:xfrm>
          <a:prstGeom prst="rect">
            <a:avLst/>
          </a:prstGeom>
        </p:spPr>
      </p:pic>
    </p:spTree>
    <p:extLst>
      <p:ext uri="{BB962C8B-B14F-4D97-AF65-F5344CB8AC3E}">
        <p14:creationId xmlns:p14="http://schemas.microsoft.com/office/powerpoint/2010/main" val="155272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23528" y="123478"/>
            <a:ext cx="1627094" cy="346249"/>
          </a:xfrm>
          <a:prstGeom prst="rect">
            <a:avLst/>
          </a:prstGeom>
          <a:noFill/>
        </p:spPr>
        <p:txBody>
          <a:bodyPr wrap="square" lIns="68580" tIns="34290" rIns="68580" bIns="34290" rtlCol="0">
            <a:spAutoFit/>
          </a:bodyPr>
          <a:lstStyle/>
          <a:p>
            <a:r>
              <a:rPr lang="zh-CN" altLang="en-US" dirty="0">
                <a:solidFill>
                  <a:schemeClr val="accent3"/>
                </a:solidFill>
                <a:latin typeface="黑体" pitchFamily="49" charset="-122"/>
                <a:ea typeface="黑体" pitchFamily="49" charset="-122"/>
              </a:rPr>
              <a:t>组内人员</a:t>
            </a:r>
          </a:p>
        </p:txBody>
      </p:sp>
      <p:sp>
        <p:nvSpPr>
          <p:cNvPr id="3" name="TextBox 2"/>
          <p:cNvSpPr txBox="1"/>
          <p:nvPr/>
        </p:nvSpPr>
        <p:spPr>
          <a:xfrm>
            <a:off x="1010210" y="866612"/>
            <a:ext cx="2446459" cy="3116238"/>
          </a:xfrm>
          <a:prstGeom prst="rect">
            <a:avLst/>
          </a:prstGeom>
          <a:noFill/>
        </p:spPr>
        <p:txBody>
          <a:bodyPr wrap="square" lIns="68580" tIns="34290" rIns="68580" bIns="34290" rtlCol="0">
            <a:spAutoFit/>
          </a:bodyPr>
          <a:lstStyle/>
          <a:p>
            <a:r>
              <a:rPr lang="zh-CN" altLang="en-US" dirty="0">
                <a:solidFill>
                  <a:schemeClr val="accent3"/>
                </a:solidFill>
                <a:latin typeface="楷体" pitchFamily="49" charset="-122"/>
                <a:ea typeface="楷体" pitchFamily="49" charset="-122"/>
              </a:rPr>
              <a:t>项目经理：高兴欣</a:t>
            </a:r>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微信号：</a:t>
            </a:r>
            <a:r>
              <a:rPr lang="en-US" altLang="zh-CN" dirty="0">
                <a:solidFill>
                  <a:schemeClr val="accent3"/>
                </a:solidFill>
                <a:latin typeface="楷体" pitchFamily="49" charset="-122"/>
                <a:ea typeface="楷体" pitchFamily="49" charset="-122"/>
              </a:rPr>
              <a:t>13575809175</a:t>
            </a:r>
          </a:p>
          <a:p>
            <a:r>
              <a:rPr lang="en-US" altLang="zh-CN" dirty="0">
                <a:solidFill>
                  <a:schemeClr val="accent3"/>
                </a:solidFill>
                <a:latin typeface="楷体" pitchFamily="49" charset="-122"/>
                <a:ea typeface="楷体" pitchFamily="49" charset="-122"/>
              </a:rPr>
              <a:t>QQ</a:t>
            </a:r>
            <a:r>
              <a:rPr lang="zh-CN" altLang="en-US" dirty="0">
                <a:solidFill>
                  <a:schemeClr val="accent3"/>
                </a:solidFill>
                <a:latin typeface="楷体" pitchFamily="49" charset="-122"/>
                <a:ea typeface="楷体" pitchFamily="49" charset="-122"/>
              </a:rPr>
              <a:t>号：</a:t>
            </a:r>
            <a:r>
              <a:rPr lang="en-US" altLang="zh-CN" dirty="0">
                <a:solidFill>
                  <a:schemeClr val="accent3"/>
                </a:solidFill>
                <a:latin typeface="楷体" pitchFamily="49" charset="-122"/>
                <a:ea typeface="楷体" pitchFamily="49" charset="-122"/>
              </a:rPr>
              <a:t>9448113663</a:t>
            </a:r>
          </a:p>
          <a:p>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组员：倪嘉玲</a:t>
            </a:r>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微信号：</a:t>
            </a:r>
            <a:r>
              <a:rPr lang="en-US" altLang="zh-CN" dirty="0">
                <a:solidFill>
                  <a:schemeClr val="accent3"/>
                </a:solidFill>
                <a:latin typeface="楷体" pitchFamily="49" charset="-122"/>
                <a:ea typeface="楷体" pitchFamily="49" charset="-122"/>
              </a:rPr>
              <a:t>15988890403</a:t>
            </a:r>
          </a:p>
          <a:p>
            <a:r>
              <a:rPr lang="en-US" altLang="zh-CN" dirty="0">
                <a:solidFill>
                  <a:schemeClr val="accent3"/>
                </a:solidFill>
                <a:latin typeface="楷体" pitchFamily="49" charset="-122"/>
                <a:ea typeface="楷体" pitchFamily="49" charset="-122"/>
              </a:rPr>
              <a:t>QQ</a:t>
            </a:r>
            <a:r>
              <a:rPr lang="zh-CN" altLang="en-US" dirty="0">
                <a:solidFill>
                  <a:schemeClr val="accent3"/>
                </a:solidFill>
                <a:latin typeface="楷体" pitchFamily="49" charset="-122"/>
                <a:ea typeface="楷体" pitchFamily="49" charset="-122"/>
              </a:rPr>
              <a:t>号：</a:t>
            </a:r>
            <a:r>
              <a:rPr lang="en-US" altLang="zh-CN" dirty="0">
                <a:solidFill>
                  <a:schemeClr val="accent3"/>
                </a:solidFill>
                <a:latin typeface="楷体" pitchFamily="49" charset="-122"/>
                <a:ea typeface="楷体" pitchFamily="49" charset="-122"/>
              </a:rPr>
              <a:t>790561739</a:t>
            </a:r>
          </a:p>
          <a:p>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组员：王晨旭</a:t>
            </a:r>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微信号：</a:t>
            </a:r>
            <a:r>
              <a:rPr lang="en-US" altLang="zh-CN" dirty="0">
                <a:solidFill>
                  <a:schemeClr val="accent3"/>
                </a:solidFill>
                <a:latin typeface="楷体" pitchFamily="49" charset="-122"/>
                <a:ea typeface="楷体" pitchFamily="49" charset="-122"/>
              </a:rPr>
              <a:t>13588268977</a:t>
            </a:r>
          </a:p>
          <a:p>
            <a:r>
              <a:rPr lang="en-US" altLang="zh-CN" dirty="0">
                <a:solidFill>
                  <a:schemeClr val="accent3"/>
                </a:solidFill>
                <a:latin typeface="楷体" pitchFamily="49" charset="-122"/>
                <a:ea typeface="楷体" pitchFamily="49" charset="-122"/>
              </a:rPr>
              <a:t>QQ</a:t>
            </a:r>
            <a:r>
              <a:rPr lang="zh-CN" altLang="en-US" dirty="0">
                <a:solidFill>
                  <a:schemeClr val="accent3"/>
                </a:solidFill>
                <a:latin typeface="楷体" pitchFamily="49" charset="-122"/>
                <a:ea typeface="楷体" pitchFamily="49" charset="-122"/>
              </a:rPr>
              <a:t>号：</a:t>
            </a:r>
            <a:r>
              <a:rPr lang="en-US" altLang="zh-CN" dirty="0">
                <a:solidFill>
                  <a:schemeClr val="accent3"/>
                </a:solidFill>
                <a:latin typeface="楷体" pitchFamily="49" charset="-122"/>
                <a:ea typeface="楷体" pitchFamily="49" charset="-122"/>
              </a:rPr>
              <a:t>657370304</a:t>
            </a:r>
            <a:endParaRPr lang="zh-CN" altLang="en-US" dirty="0">
              <a:solidFill>
                <a:schemeClr val="accent3"/>
              </a:solidFill>
              <a:latin typeface="楷体" pitchFamily="49" charset="-122"/>
              <a:ea typeface="楷体" pitchFamily="49" charset="-122"/>
            </a:endParaRPr>
          </a:p>
        </p:txBody>
      </p:sp>
      <p:sp>
        <p:nvSpPr>
          <p:cNvPr id="4" name="TextBox 3"/>
          <p:cNvSpPr txBox="1"/>
          <p:nvPr/>
        </p:nvSpPr>
        <p:spPr>
          <a:xfrm>
            <a:off x="4351545" y="1986149"/>
            <a:ext cx="3878055" cy="715580"/>
          </a:xfrm>
          <a:prstGeom prst="rect">
            <a:avLst/>
          </a:prstGeom>
          <a:noFill/>
        </p:spPr>
        <p:txBody>
          <a:bodyPr wrap="square" lIns="68580" tIns="34290" rIns="68580" bIns="34290" rtlCol="0">
            <a:spAutoFit/>
          </a:bodyPr>
          <a:lstStyle/>
          <a:p>
            <a:r>
              <a:rPr lang="zh-CN" altLang="en-US" sz="2100" dirty="0">
                <a:solidFill>
                  <a:schemeClr val="accent3"/>
                </a:solidFill>
                <a:latin typeface="楷体" pitchFamily="49" charset="-122"/>
                <a:ea typeface="楷体" pitchFamily="49" charset="-122"/>
              </a:rPr>
              <a:t>项目指导者</a:t>
            </a:r>
            <a:r>
              <a:rPr lang="en-US" altLang="zh-CN" sz="2100" dirty="0">
                <a:solidFill>
                  <a:schemeClr val="accent3"/>
                </a:solidFill>
                <a:latin typeface="楷体" pitchFamily="49" charset="-122"/>
                <a:ea typeface="楷体" pitchFamily="49" charset="-122"/>
              </a:rPr>
              <a:t>/</a:t>
            </a:r>
            <a:r>
              <a:rPr lang="zh-CN" altLang="en-US" sz="2100" dirty="0">
                <a:solidFill>
                  <a:schemeClr val="accent3"/>
                </a:solidFill>
                <a:latin typeface="楷体" pitchFamily="49" charset="-122"/>
                <a:ea typeface="楷体" pitchFamily="49" charset="-122"/>
              </a:rPr>
              <a:t>验收者：杨枨</a:t>
            </a:r>
            <a:endParaRPr lang="en-US" altLang="zh-CN" sz="2100" dirty="0">
              <a:solidFill>
                <a:schemeClr val="accent3"/>
              </a:solidFill>
              <a:latin typeface="楷体" pitchFamily="49" charset="-122"/>
              <a:ea typeface="楷体" pitchFamily="49" charset="-122"/>
            </a:endParaRPr>
          </a:p>
          <a:p>
            <a:r>
              <a:rPr lang="zh-CN" altLang="en-US" sz="2100" dirty="0">
                <a:solidFill>
                  <a:schemeClr val="accent3"/>
                </a:solidFill>
                <a:latin typeface="楷体" pitchFamily="49" charset="-122"/>
                <a:ea typeface="楷体" pitchFamily="49" charset="-122"/>
              </a:rPr>
              <a:t>微信号：</a:t>
            </a:r>
            <a:r>
              <a:rPr lang="en-US" altLang="zh-CN" sz="2100" dirty="0" err="1">
                <a:solidFill>
                  <a:schemeClr val="accent3"/>
                </a:solidFill>
                <a:latin typeface="楷体" pitchFamily="49" charset="-122"/>
                <a:ea typeface="楷体" pitchFamily="49" charset="-122"/>
              </a:rPr>
              <a:t>HolleyYang</a:t>
            </a:r>
            <a:endParaRPr lang="zh-CN" altLang="en-US" sz="2100" dirty="0">
              <a:solidFill>
                <a:schemeClr val="accent3"/>
              </a:solidFill>
              <a:latin typeface="楷体" pitchFamily="49" charset="-122"/>
              <a:ea typeface="楷体" pitchFamily="49" charset="-122"/>
            </a:endParaRPr>
          </a:p>
        </p:txBody>
      </p:sp>
    </p:spTree>
    <p:extLst>
      <p:ext uri="{BB962C8B-B14F-4D97-AF65-F5344CB8AC3E}">
        <p14:creationId xmlns:p14="http://schemas.microsoft.com/office/powerpoint/2010/main" val="4165388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p:nvPr/>
        </p:nvPicPr>
        <p:blipFill>
          <a:blip r:embed="rId2" cstate="print">
            <a:extLst>
              <a:ext uri="{28A0092B-C50C-407E-A947-70E740481C1C}">
                <a14:useLocalDpi xmlns:a14="http://schemas.microsoft.com/office/drawing/2010/main" val="0"/>
              </a:ext>
            </a:extLst>
          </a:blip>
          <a:stretch>
            <a:fillRect/>
          </a:stretch>
        </p:blipFill>
        <p:spPr>
          <a:xfrm>
            <a:off x="3995936" y="508660"/>
            <a:ext cx="2139950" cy="3804285"/>
          </a:xfrm>
          <a:prstGeom prst="rect">
            <a:avLst/>
          </a:prstGeom>
        </p:spPr>
      </p:pic>
      <p:pic>
        <p:nvPicPr>
          <p:cNvPr id="3" name="图片 2"/>
          <p:cNvPicPr/>
          <p:nvPr/>
        </p:nvPicPr>
        <p:blipFill>
          <a:blip r:embed="rId3" cstate="print">
            <a:extLst>
              <a:ext uri="{28A0092B-C50C-407E-A947-70E740481C1C}">
                <a14:useLocalDpi xmlns:a14="http://schemas.microsoft.com/office/drawing/2010/main" val="0"/>
              </a:ext>
            </a:extLst>
          </a:blip>
          <a:stretch>
            <a:fillRect/>
          </a:stretch>
        </p:blipFill>
        <p:spPr>
          <a:xfrm>
            <a:off x="6394266" y="483518"/>
            <a:ext cx="2282190" cy="3829427"/>
          </a:xfrm>
          <a:prstGeom prst="rect">
            <a:avLst/>
          </a:prstGeom>
        </p:spPr>
      </p:pic>
      <p:sp>
        <p:nvSpPr>
          <p:cNvPr id="5" name="文本框 4"/>
          <p:cNvSpPr txBox="1"/>
          <p:nvPr/>
        </p:nvSpPr>
        <p:spPr>
          <a:xfrm>
            <a:off x="969084" y="4414976"/>
            <a:ext cx="1261884"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主界面</a:t>
            </a:r>
          </a:p>
        </p:txBody>
      </p:sp>
      <p:grpSp>
        <p:nvGrpSpPr>
          <p:cNvPr id="6" name="组合 5"/>
          <p:cNvGrpSpPr/>
          <p:nvPr/>
        </p:nvGrpSpPr>
        <p:grpSpPr>
          <a:xfrm>
            <a:off x="68926" y="706043"/>
            <a:ext cx="3605937" cy="3384376"/>
            <a:chOff x="5077063" y="729538"/>
            <a:chExt cx="4037985" cy="3384376"/>
          </a:xfrm>
        </p:grpSpPr>
        <p:pic>
          <p:nvPicPr>
            <p:cNvPr id="7" name="图片 6"/>
            <p:cNvPicPr/>
            <p:nvPr/>
          </p:nvPicPr>
          <p:blipFill>
            <a:blip r:embed="rId4">
              <a:extLst>
                <a:ext uri="{28A0092B-C50C-407E-A947-70E740481C1C}">
                  <a14:useLocalDpi xmlns:a14="http://schemas.microsoft.com/office/drawing/2010/main" val="0"/>
                </a:ext>
              </a:extLst>
            </a:blip>
            <a:stretch>
              <a:fillRect/>
            </a:stretch>
          </p:blipFill>
          <p:spPr>
            <a:xfrm>
              <a:off x="5077063" y="729538"/>
              <a:ext cx="1871345" cy="3384376"/>
            </a:xfrm>
            <a:prstGeom prst="rect">
              <a:avLst/>
            </a:prstGeom>
          </p:spPr>
        </p:pic>
        <p:pic>
          <p:nvPicPr>
            <p:cNvPr id="8" name="图片 7"/>
            <p:cNvPicPr/>
            <p:nvPr/>
          </p:nvPicPr>
          <p:blipFill>
            <a:blip r:embed="rId5" cstate="print">
              <a:extLst>
                <a:ext uri="{28A0092B-C50C-407E-A947-70E740481C1C}">
                  <a14:useLocalDpi xmlns:a14="http://schemas.microsoft.com/office/drawing/2010/main" val="0"/>
                </a:ext>
              </a:extLst>
            </a:blip>
            <a:stretch>
              <a:fillRect/>
            </a:stretch>
          </p:blipFill>
          <p:spPr>
            <a:xfrm>
              <a:off x="6948428" y="729538"/>
              <a:ext cx="2166620" cy="3384376"/>
            </a:xfrm>
            <a:prstGeom prst="rect">
              <a:avLst/>
            </a:prstGeom>
          </p:spPr>
        </p:pic>
      </p:grpSp>
      <p:sp>
        <p:nvSpPr>
          <p:cNvPr id="9" name="文本框 4"/>
          <p:cNvSpPr txBox="1"/>
          <p:nvPr/>
        </p:nvSpPr>
        <p:spPr>
          <a:xfrm>
            <a:off x="4462244" y="4371950"/>
            <a:ext cx="1620957"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个人中心</a:t>
            </a:r>
          </a:p>
        </p:txBody>
      </p:sp>
      <p:sp>
        <p:nvSpPr>
          <p:cNvPr id="10" name="文本框 4"/>
          <p:cNvSpPr txBox="1"/>
          <p:nvPr/>
        </p:nvSpPr>
        <p:spPr>
          <a:xfrm>
            <a:off x="6553378" y="4352786"/>
            <a:ext cx="2339102"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修改个人信息</a:t>
            </a:r>
          </a:p>
        </p:txBody>
      </p:sp>
    </p:spTree>
    <p:extLst>
      <p:ext uri="{BB962C8B-B14F-4D97-AF65-F5344CB8AC3E}">
        <p14:creationId xmlns:p14="http://schemas.microsoft.com/office/powerpoint/2010/main" val="2197722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p:nvPr/>
        </p:nvPicPr>
        <p:blipFill>
          <a:blip r:embed="rId2" cstate="print">
            <a:extLst>
              <a:ext uri="{28A0092B-C50C-407E-A947-70E740481C1C}">
                <a14:useLocalDpi xmlns:a14="http://schemas.microsoft.com/office/drawing/2010/main" val="0"/>
              </a:ext>
            </a:extLst>
          </a:blip>
          <a:stretch>
            <a:fillRect/>
          </a:stretch>
        </p:blipFill>
        <p:spPr>
          <a:xfrm>
            <a:off x="2411760" y="471527"/>
            <a:ext cx="2153285" cy="3828415"/>
          </a:xfrm>
          <a:prstGeom prst="rect">
            <a:avLst/>
          </a:prstGeom>
        </p:spPr>
      </p:pic>
      <p:pic>
        <p:nvPicPr>
          <p:cNvPr id="3" name="图片 2"/>
          <p:cNvPicPr/>
          <p:nvPr/>
        </p:nvPicPr>
        <p:blipFill>
          <a:blip r:embed="rId3" cstate="print">
            <a:extLst>
              <a:ext uri="{28A0092B-C50C-407E-A947-70E740481C1C}">
                <a14:useLocalDpi xmlns:a14="http://schemas.microsoft.com/office/drawing/2010/main" val="0"/>
              </a:ext>
            </a:extLst>
          </a:blip>
          <a:stretch>
            <a:fillRect/>
          </a:stretch>
        </p:blipFill>
        <p:spPr>
          <a:xfrm>
            <a:off x="107504" y="483518"/>
            <a:ext cx="2168525" cy="3855720"/>
          </a:xfrm>
          <a:prstGeom prst="rect">
            <a:avLst/>
          </a:prstGeom>
        </p:spPr>
      </p:pic>
      <p:pic>
        <p:nvPicPr>
          <p:cNvPr id="4" name="图片 3"/>
          <p:cNvPicPr/>
          <p:nvPr/>
        </p:nvPicPr>
        <p:blipFill>
          <a:blip r:embed="rId4" cstate="print">
            <a:extLst>
              <a:ext uri="{28A0092B-C50C-407E-A947-70E740481C1C}">
                <a14:useLocalDpi xmlns:a14="http://schemas.microsoft.com/office/drawing/2010/main" val="0"/>
              </a:ext>
            </a:extLst>
          </a:blip>
          <a:stretch>
            <a:fillRect/>
          </a:stretch>
        </p:blipFill>
        <p:spPr>
          <a:xfrm>
            <a:off x="6948264" y="411510"/>
            <a:ext cx="2153285" cy="3828415"/>
          </a:xfrm>
          <a:prstGeom prst="rect">
            <a:avLst/>
          </a:prstGeom>
        </p:spPr>
      </p:pic>
      <p:pic>
        <p:nvPicPr>
          <p:cNvPr id="5" name="图片 4"/>
          <p:cNvPicPr/>
          <p:nvPr/>
        </p:nvPicPr>
        <p:blipFill>
          <a:blip r:embed="rId5" cstate="print">
            <a:extLst>
              <a:ext uri="{28A0092B-C50C-407E-A947-70E740481C1C}">
                <a14:useLocalDpi xmlns:a14="http://schemas.microsoft.com/office/drawing/2010/main" val="0"/>
              </a:ext>
            </a:extLst>
          </a:blip>
          <a:stretch>
            <a:fillRect/>
          </a:stretch>
        </p:blipFill>
        <p:spPr>
          <a:xfrm>
            <a:off x="4716016" y="483518"/>
            <a:ext cx="2125980" cy="3780155"/>
          </a:xfrm>
          <a:prstGeom prst="rect">
            <a:avLst/>
          </a:prstGeom>
        </p:spPr>
      </p:pic>
      <p:sp>
        <p:nvSpPr>
          <p:cNvPr id="6" name="文本框 4"/>
          <p:cNvSpPr txBox="1"/>
          <p:nvPr/>
        </p:nvSpPr>
        <p:spPr>
          <a:xfrm>
            <a:off x="827584" y="4461162"/>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待办</a:t>
            </a:r>
          </a:p>
        </p:txBody>
      </p:sp>
      <p:sp>
        <p:nvSpPr>
          <p:cNvPr id="7" name="文本框 4"/>
          <p:cNvSpPr txBox="1"/>
          <p:nvPr/>
        </p:nvSpPr>
        <p:spPr>
          <a:xfrm>
            <a:off x="3131840" y="4461162"/>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日程</a:t>
            </a:r>
          </a:p>
        </p:txBody>
      </p:sp>
      <p:sp>
        <p:nvSpPr>
          <p:cNvPr id="8" name="文本框 4"/>
          <p:cNvSpPr txBox="1"/>
          <p:nvPr/>
        </p:nvSpPr>
        <p:spPr>
          <a:xfrm>
            <a:off x="5327600" y="4461162"/>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笔记</a:t>
            </a:r>
          </a:p>
        </p:txBody>
      </p:sp>
      <p:sp>
        <p:nvSpPr>
          <p:cNvPr id="9" name="文本框 4"/>
          <p:cNvSpPr txBox="1"/>
          <p:nvPr/>
        </p:nvSpPr>
        <p:spPr>
          <a:xfrm>
            <a:off x="7668344" y="4461162"/>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日记</a:t>
            </a:r>
          </a:p>
        </p:txBody>
      </p:sp>
    </p:spTree>
    <p:extLst>
      <p:ext uri="{BB962C8B-B14F-4D97-AF65-F5344CB8AC3E}">
        <p14:creationId xmlns:p14="http://schemas.microsoft.com/office/powerpoint/2010/main" val="2871613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p:nvPr/>
        </p:nvPicPr>
        <p:blipFill>
          <a:blip r:embed="rId2" cstate="print">
            <a:extLst>
              <a:ext uri="{28A0092B-C50C-407E-A947-70E740481C1C}">
                <a14:useLocalDpi xmlns:a14="http://schemas.microsoft.com/office/drawing/2010/main" val="0"/>
              </a:ext>
            </a:extLst>
          </a:blip>
          <a:stretch>
            <a:fillRect/>
          </a:stretch>
        </p:blipFill>
        <p:spPr>
          <a:xfrm>
            <a:off x="467544" y="231373"/>
            <a:ext cx="2166620" cy="3852545"/>
          </a:xfrm>
          <a:prstGeom prst="rect">
            <a:avLst/>
          </a:prstGeom>
        </p:spPr>
      </p:pic>
      <p:pic>
        <p:nvPicPr>
          <p:cNvPr id="3" name="图片 2"/>
          <p:cNvPicPr/>
          <p:nvPr/>
        </p:nvPicPr>
        <p:blipFill>
          <a:blip r:embed="rId3" cstate="print">
            <a:extLst>
              <a:ext uri="{28A0092B-C50C-407E-A947-70E740481C1C}">
                <a14:useLocalDpi xmlns:a14="http://schemas.microsoft.com/office/drawing/2010/main" val="0"/>
              </a:ext>
            </a:extLst>
          </a:blip>
          <a:stretch>
            <a:fillRect/>
          </a:stretch>
        </p:blipFill>
        <p:spPr>
          <a:xfrm>
            <a:off x="3275856" y="195487"/>
            <a:ext cx="2293620" cy="3960440"/>
          </a:xfrm>
          <a:prstGeom prst="rect">
            <a:avLst/>
          </a:prstGeom>
        </p:spPr>
      </p:pic>
      <p:sp>
        <p:nvSpPr>
          <p:cNvPr id="4" name="文本框 4"/>
          <p:cNvSpPr txBox="1"/>
          <p:nvPr/>
        </p:nvSpPr>
        <p:spPr>
          <a:xfrm>
            <a:off x="1076901" y="4155926"/>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同步</a:t>
            </a:r>
          </a:p>
        </p:txBody>
      </p:sp>
      <p:sp>
        <p:nvSpPr>
          <p:cNvPr id="5" name="文本框 4"/>
          <p:cNvSpPr txBox="1"/>
          <p:nvPr/>
        </p:nvSpPr>
        <p:spPr>
          <a:xfrm>
            <a:off x="3971260" y="4066679"/>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设置</a:t>
            </a: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012160" y="399554"/>
            <a:ext cx="2062480" cy="3667125"/>
          </a:xfrm>
          <a:prstGeom prst="rect">
            <a:avLst/>
          </a:prstGeom>
        </p:spPr>
      </p:pic>
      <p:sp>
        <p:nvSpPr>
          <p:cNvPr id="7" name="文本框 4"/>
          <p:cNvSpPr txBox="1"/>
          <p:nvPr/>
        </p:nvSpPr>
        <p:spPr>
          <a:xfrm>
            <a:off x="6372200" y="3992746"/>
            <a:ext cx="1620957"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用户反馈</a:t>
            </a:r>
          </a:p>
        </p:txBody>
      </p:sp>
    </p:spTree>
    <p:extLst>
      <p:ext uri="{BB962C8B-B14F-4D97-AF65-F5344CB8AC3E}">
        <p14:creationId xmlns:p14="http://schemas.microsoft.com/office/powerpoint/2010/main" val="1613558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组合 6"/>
          <p:cNvGrpSpPr/>
          <p:nvPr/>
        </p:nvGrpSpPr>
        <p:grpSpPr>
          <a:xfrm>
            <a:off x="1727824" y="699542"/>
            <a:ext cx="1260000" cy="1708160"/>
            <a:chOff x="7272680" y="1635646"/>
            <a:chExt cx="1260000" cy="1708160"/>
          </a:xfrm>
        </p:grpSpPr>
        <p:sp>
          <p:nvSpPr>
            <p:cNvPr id="3" name="椭圆 2"/>
            <p:cNvSpPr>
              <a:spLocks noChangeAspect="1"/>
            </p:cNvSpPr>
            <p:nvPr/>
          </p:nvSpPr>
          <p:spPr>
            <a:xfrm>
              <a:off x="7272680" y="1976577"/>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4" name="文本框 4"/>
            <p:cNvSpPr txBox="1"/>
            <p:nvPr/>
          </p:nvSpPr>
          <p:spPr>
            <a:xfrm>
              <a:off x="7510445" y="1635646"/>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3</a:t>
              </a:r>
              <a:endParaRPr lang="zh-CN" altLang="en-US" sz="10500" dirty="0">
                <a:solidFill>
                  <a:schemeClr val="bg1"/>
                </a:solidFill>
                <a:latin typeface="+mn-ea"/>
                <a:cs typeface="Arial" panose="020B0604020202020204" pitchFamily="34" charset="0"/>
              </a:endParaRPr>
            </a:p>
          </p:txBody>
        </p:sp>
      </p:grpSp>
      <p:sp>
        <p:nvSpPr>
          <p:cNvPr id="5" name="矩形 4"/>
          <p:cNvSpPr/>
          <p:nvPr/>
        </p:nvSpPr>
        <p:spPr>
          <a:xfrm>
            <a:off x="3347864" y="1203598"/>
            <a:ext cx="3604715" cy="1446550"/>
          </a:xfrm>
          <a:prstGeom prst="rect">
            <a:avLst/>
          </a:prstGeom>
          <a:noFill/>
        </p:spPr>
        <p:txBody>
          <a:bodyPr vert="horz" wrap="square" rtlCol="0">
            <a:spAutoFit/>
          </a:bodyPr>
          <a:lstStyle/>
          <a:p>
            <a:pPr algn="ctr"/>
            <a:r>
              <a:rPr lang="zh-CN" altLang="en-US" sz="4400" spc="300" dirty="0">
                <a:solidFill>
                  <a:schemeClr val="tx1">
                    <a:lumMod val="85000"/>
                    <a:lumOff val="15000"/>
                  </a:schemeClr>
                </a:solidFill>
                <a:latin typeface="隶书" pitchFamily="49" charset="-122"/>
                <a:ea typeface="隶书" pitchFamily="49" charset="-122"/>
                <a:cs typeface="Open Sans" panose="020B0606030504020204" pitchFamily="34" charset="0"/>
              </a:rPr>
              <a:t>分析建模</a:t>
            </a:r>
            <a:endParaRPr lang="en-US" altLang="zh-CN" sz="4400" spc="300" dirty="0">
              <a:solidFill>
                <a:schemeClr val="tx1">
                  <a:lumMod val="85000"/>
                  <a:lumOff val="15000"/>
                </a:schemeClr>
              </a:solidFill>
              <a:latin typeface="隶书" pitchFamily="49" charset="-122"/>
              <a:ea typeface="隶书" pitchFamily="49" charset="-122"/>
              <a:cs typeface="Open Sans" panose="020B0606030504020204" pitchFamily="34" charset="0"/>
            </a:endParaRPr>
          </a:p>
          <a:p>
            <a:pPr algn="ctr"/>
            <a:r>
              <a:rPr lang="zh-CN" altLang="en-US" sz="4400" spc="300" dirty="0">
                <a:solidFill>
                  <a:schemeClr val="tx1">
                    <a:lumMod val="85000"/>
                    <a:lumOff val="15000"/>
                  </a:schemeClr>
                </a:solidFill>
                <a:latin typeface="隶书" pitchFamily="49" charset="-122"/>
                <a:ea typeface="隶书" pitchFamily="49" charset="-122"/>
                <a:cs typeface="Open Sans" panose="020B0606030504020204" pitchFamily="34" charset="0"/>
              </a:rPr>
              <a:t>规格说明</a:t>
            </a:r>
          </a:p>
        </p:txBody>
      </p:sp>
      <p:sp>
        <p:nvSpPr>
          <p:cNvPr id="6" name="矩形 5"/>
          <p:cNvSpPr/>
          <p:nvPr/>
        </p:nvSpPr>
        <p:spPr>
          <a:xfrm>
            <a:off x="5004048" y="2889646"/>
            <a:ext cx="3122370" cy="793487"/>
          </a:xfrm>
          <a:prstGeom prst="rect">
            <a:avLst/>
          </a:prstGeom>
          <a:solidFill>
            <a:schemeClr val="bg1">
              <a:alpha val="50000"/>
            </a:schemeClr>
          </a:solidFill>
        </p:spPr>
        <p:txBody>
          <a:bodyPr wrap="square">
            <a:spAutoFit/>
          </a:bodyPr>
          <a:lstStyle/>
          <a:p>
            <a:pPr>
              <a:lnSpc>
                <a:spcPct val="150000"/>
              </a:lnSpc>
              <a:spcBef>
                <a:spcPct val="0"/>
              </a:spcBef>
            </a:pPr>
            <a:r>
              <a:rPr kumimoji="1" lang="en-US" altLang="zh-CN" sz="3600" dirty="0">
                <a:solidFill>
                  <a:schemeClr val="tx1">
                    <a:lumMod val="85000"/>
                    <a:lumOff val="15000"/>
                  </a:schemeClr>
                </a:solidFill>
                <a:latin typeface="隶书" pitchFamily="49" charset="-122"/>
                <a:ea typeface="隶书" pitchFamily="49" charset="-122"/>
              </a:rPr>
              <a:t>SRS</a:t>
            </a:r>
            <a:r>
              <a:rPr kumimoji="1" lang="zh-CN" altLang="en-US" sz="3600" dirty="0">
                <a:solidFill>
                  <a:schemeClr val="tx1">
                    <a:lumMod val="85000"/>
                    <a:lumOff val="15000"/>
                  </a:schemeClr>
                </a:solidFill>
                <a:latin typeface="隶书" pitchFamily="49" charset="-122"/>
                <a:ea typeface="隶书" pitchFamily="49" charset="-122"/>
              </a:rPr>
              <a:t>文档</a:t>
            </a:r>
            <a:endParaRPr lang="en-US" altLang="zh-CN" sz="3600" dirty="0">
              <a:solidFill>
                <a:schemeClr val="tx1">
                  <a:lumMod val="85000"/>
                  <a:lumOff val="15000"/>
                </a:schemeClr>
              </a:solidFill>
              <a:latin typeface="隶书" pitchFamily="49" charset="-122"/>
              <a:ea typeface="隶书" pitchFamily="49" charset="-122"/>
            </a:endParaRPr>
          </a:p>
        </p:txBody>
      </p:sp>
    </p:spTree>
    <p:extLst>
      <p:ext uri="{BB962C8B-B14F-4D97-AF65-F5344CB8AC3E}">
        <p14:creationId xmlns:p14="http://schemas.microsoft.com/office/powerpoint/2010/main" val="4287138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633765805"/>
              </p:ext>
            </p:extLst>
          </p:nvPr>
        </p:nvGraphicFramePr>
        <p:xfrm>
          <a:off x="3278188" y="539750"/>
          <a:ext cx="2587625" cy="4064000"/>
        </p:xfrm>
        <a:graphic>
          <a:graphicData uri="http://schemas.openxmlformats.org/presentationml/2006/ole">
            <mc:AlternateContent xmlns:mc="http://schemas.openxmlformats.org/markup-compatibility/2006">
              <mc:Choice xmlns:v="urn:schemas-microsoft-com:vml" Requires="v">
                <p:oleObj spid="_x0000_s3085" name="Document" r:id="rId4" imgW="5304636" imgH="8323499" progId="Word.Document.12">
                  <p:embed/>
                </p:oleObj>
              </mc:Choice>
              <mc:Fallback>
                <p:oleObj name="Document" r:id="rId4" imgW="5304636" imgH="8323499" progId="Word.Document.12">
                  <p:embed/>
                  <p:pic>
                    <p:nvPicPr>
                      <p:cNvPr id="0" name=""/>
                      <p:cNvPicPr/>
                      <p:nvPr/>
                    </p:nvPicPr>
                    <p:blipFill>
                      <a:blip r:embed="rId5"/>
                      <a:stretch>
                        <a:fillRect/>
                      </a:stretch>
                    </p:blipFill>
                    <p:spPr>
                      <a:xfrm>
                        <a:off x="3278188" y="539750"/>
                        <a:ext cx="2587625" cy="4064000"/>
                      </a:xfrm>
                      <a:prstGeom prst="rect">
                        <a:avLst/>
                      </a:prstGeom>
                    </p:spPr>
                  </p:pic>
                </p:oleObj>
              </mc:Fallback>
            </mc:AlternateContent>
          </a:graphicData>
        </a:graphic>
      </p:graphicFrame>
    </p:spTree>
    <p:extLst>
      <p:ext uri="{BB962C8B-B14F-4D97-AF65-F5344CB8AC3E}">
        <p14:creationId xmlns:p14="http://schemas.microsoft.com/office/powerpoint/2010/main" val="1954454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组合 6"/>
          <p:cNvGrpSpPr/>
          <p:nvPr/>
        </p:nvGrpSpPr>
        <p:grpSpPr>
          <a:xfrm>
            <a:off x="1223768" y="195486"/>
            <a:ext cx="1260000" cy="1708160"/>
            <a:chOff x="5641371" y="555526"/>
            <a:chExt cx="1260000" cy="1708160"/>
          </a:xfrm>
        </p:grpSpPr>
        <p:sp>
          <p:nvSpPr>
            <p:cNvPr id="3" name="椭圆 2"/>
            <p:cNvSpPr>
              <a:spLocks noChangeAspect="1"/>
            </p:cNvSpPr>
            <p:nvPr/>
          </p:nvSpPr>
          <p:spPr>
            <a:xfrm>
              <a:off x="5641371" y="923623"/>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4" name="文本框 4"/>
            <p:cNvSpPr txBox="1"/>
            <p:nvPr/>
          </p:nvSpPr>
          <p:spPr>
            <a:xfrm>
              <a:off x="5762833" y="555526"/>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4</a:t>
              </a:r>
              <a:endParaRPr lang="zh-CN" altLang="en-US" sz="10500" dirty="0">
                <a:solidFill>
                  <a:schemeClr val="bg1"/>
                </a:solidFill>
                <a:latin typeface="+mn-ea"/>
                <a:cs typeface="Arial" panose="020B0604020202020204" pitchFamily="34" charset="0"/>
              </a:endParaRPr>
            </a:p>
          </p:txBody>
        </p:sp>
      </p:grpSp>
      <p:sp>
        <p:nvSpPr>
          <p:cNvPr id="5" name="矩形 4"/>
          <p:cNvSpPr/>
          <p:nvPr/>
        </p:nvSpPr>
        <p:spPr>
          <a:xfrm>
            <a:off x="2555776" y="767586"/>
            <a:ext cx="3604715" cy="769441"/>
          </a:xfrm>
          <a:prstGeom prst="rect">
            <a:avLst/>
          </a:prstGeom>
          <a:noFill/>
        </p:spPr>
        <p:txBody>
          <a:bodyPr vert="horz" wrap="square" rtlCol="0">
            <a:spAutoFit/>
          </a:bodyPr>
          <a:lstStyle/>
          <a:p>
            <a:pPr algn="ctr"/>
            <a:r>
              <a:rPr lang="zh-CN" altLang="en-US" sz="4400" spc="300" dirty="0">
                <a:solidFill>
                  <a:schemeClr val="tx1">
                    <a:lumMod val="85000"/>
                    <a:lumOff val="15000"/>
                  </a:schemeClr>
                </a:solidFill>
                <a:latin typeface="隶书" pitchFamily="49" charset="-122"/>
                <a:ea typeface="隶书" pitchFamily="49" charset="-122"/>
                <a:cs typeface="Open Sans" panose="020B0606030504020204" pitchFamily="34" charset="0"/>
              </a:rPr>
              <a:t>图形描述</a:t>
            </a:r>
          </a:p>
        </p:txBody>
      </p:sp>
      <p:sp>
        <p:nvSpPr>
          <p:cNvPr id="6" name="矩形 5"/>
          <p:cNvSpPr/>
          <p:nvPr/>
        </p:nvSpPr>
        <p:spPr>
          <a:xfrm>
            <a:off x="3517028" y="1707654"/>
            <a:ext cx="3122370" cy="2862322"/>
          </a:xfrm>
          <a:prstGeom prst="rect">
            <a:avLst/>
          </a:prstGeom>
          <a:solidFill>
            <a:schemeClr val="bg1">
              <a:alpha val="50000"/>
            </a:schemeClr>
          </a:solidFill>
        </p:spPr>
        <p:txBody>
          <a:bodyPr wrap="square">
            <a:spAutoFit/>
          </a:bodyPr>
          <a:lstStyle/>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一</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a:solidFill>
                  <a:schemeClr val="tx1">
                    <a:lumMod val="85000"/>
                    <a:lumOff val="15000"/>
                  </a:schemeClr>
                </a:solidFill>
                <a:latin typeface="隶书" pitchFamily="49" charset="-122"/>
                <a:ea typeface="隶书" pitchFamily="49" charset="-122"/>
              </a:rPr>
              <a:t>实体联系图 </a:t>
            </a:r>
            <a:endParaRPr kumimoji="1"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二</a:t>
            </a:r>
            <a:r>
              <a:rPr lang="en-US" altLang="zh-CN" sz="2000" dirty="0">
                <a:solidFill>
                  <a:schemeClr val="tx1">
                    <a:lumMod val="85000"/>
                    <a:lumOff val="15000"/>
                  </a:schemeClr>
                </a:solidFill>
                <a:latin typeface="隶书" pitchFamily="49" charset="-122"/>
                <a:ea typeface="隶书" pitchFamily="49" charset="-122"/>
              </a:rPr>
              <a:t>. </a:t>
            </a:r>
            <a:r>
              <a:rPr lang="zh-CN" altLang="en-US" sz="2000" dirty="0">
                <a:solidFill>
                  <a:schemeClr val="tx1">
                    <a:lumMod val="85000"/>
                    <a:lumOff val="15000"/>
                  </a:schemeClr>
                </a:solidFill>
                <a:latin typeface="隶书" pitchFamily="49" charset="-122"/>
                <a:ea typeface="隶书" pitchFamily="49" charset="-122"/>
              </a:rPr>
              <a:t>状态转化图</a:t>
            </a:r>
            <a:endParaRPr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三</a:t>
            </a:r>
            <a:r>
              <a:rPr lang="en-US" altLang="zh-CN" sz="2000" dirty="0">
                <a:solidFill>
                  <a:schemeClr val="tx1">
                    <a:lumMod val="85000"/>
                    <a:lumOff val="15000"/>
                  </a:schemeClr>
                </a:solidFill>
                <a:latin typeface="隶书" pitchFamily="49" charset="-122"/>
                <a:ea typeface="隶书" pitchFamily="49" charset="-122"/>
              </a:rPr>
              <a:t>. </a:t>
            </a:r>
            <a:r>
              <a:rPr lang="zh-CN" altLang="en-US" sz="2000" dirty="0">
                <a:solidFill>
                  <a:schemeClr val="tx1">
                    <a:lumMod val="85000"/>
                    <a:lumOff val="15000"/>
                  </a:schemeClr>
                </a:solidFill>
                <a:latin typeface="隶书" pitchFamily="49" charset="-122"/>
                <a:ea typeface="隶书" pitchFamily="49" charset="-122"/>
              </a:rPr>
              <a:t>数据规范化</a:t>
            </a:r>
            <a:endParaRPr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四</a:t>
            </a:r>
            <a:r>
              <a:rPr lang="en-US" altLang="zh-CN" sz="2000" dirty="0">
                <a:solidFill>
                  <a:schemeClr val="tx1">
                    <a:lumMod val="85000"/>
                    <a:lumOff val="15000"/>
                  </a:schemeClr>
                </a:solidFill>
                <a:latin typeface="隶书" pitchFamily="49" charset="-122"/>
                <a:ea typeface="隶书" pitchFamily="49" charset="-122"/>
              </a:rPr>
              <a:t>. </a:t>
            </a:r>
            <a:r>
              <a:rPr lang="zh-CN" altLang="en-US" sz="2000" dirty="0">
                <a:solidFill>
                  <a:schemeClr val="tx1">
                    <a:lumMod val="85000"/>
                    <a:lumOff val="15000"/>
                  </a:schemeClr>
                </a:solidFill>
                <a:latin typeface="隶书" pitchFamily="49" charset="-122"/>
                <a:ea typeface="隶书" pitchFamily="49" charset="-122"/>
              </a:rPr>
              <a:t>层次方框图</a:t>
            </a:r>
            <a:endParaRPr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五</a:t>
            </a:r>
            <a:r>
              <a:rPr lang="en-US" altLang="zh-CN" sz="2000" dirty="0">
                <a:solidFill>
                  <a:schemeClr val="tx1">
                    <a:lumMod val="85000"/>
                    <a:lumOff val="15000"/>
                  </a:schemeClr>
                </a:solidFill>
                <a:latin typeface="隶书" pitchFamily="49" charset="-122"/>
                <a:ea typeface="隶书" pitchFamily="49" charset="-122"/>
              </a:rPr>
              <a:t>. IPO</a:t>
            </a:r>
            <a:r>
              <a:rPr lang="zh-CN" altLang="en-US" sz="2000" dirty="0">
                <a:solidFill>
                  <a:schemeClr val="tx1">
                    <a:lumMod val="85000"/>
                    <a:lumOff val="15000"/>
                  </a:schemeClr>
                </a:solidFill>
                <a:latin typeface="隶书" pitchFamily="49" charset="-122"/>
                <a:ea typeface="隶书" pitchFamily="49" charset="-122"/>
              </a:rPr>
              <a:t>图</a:t>
            </a:r>
            <a:endParaRPr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endParaRPr lang="en-US" altLang="zh-CN" sz="2000" dirty="0">
              <a:solidFill>
                <a:schemeClr val="tx1">
                  <a:lumMod val="85000"/>
                  <a:lumOff val="15000"/>
                </a:schemeClr>
              </a:solidFill>
              <a:latin typeface="隶书" pitchFamily="49" charset="-122"/>
              <a:ea typeface="隶书" pitchFamily="49" charset="-122"/>
            </a:endParaRPr>
          </a:p>
        </p:txBody>
      </p:sp>
    </p:spTree>
    <p:extLst>
      <p:ext uri="{BB962C8B-B14F-4D97-AF65-F5344CB8AC3E}">
        <p14:creationId xmlns:p14="http://schemas.microsoft.com/office/powerpoint/2010/main" val="1071268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4"/>
          <p:cNvSpPr txBox="1"/>
          <p:nvPr/>
        </p:nvSpPr>
        <p:spPr>
          <a:xfrm>
            <a:off x="3643581" y="103685"/>
            <a:ext cx="902811" cy="523220"/>
          </a:xfrm>
          <a:prstGeom prst="rect">
            <a:avLst/>
          </a:prstGeom>
          <a:noFill/>
        </p:spPr>
        <p:txBody>
          <a:bodyPr wrap="none" rtlCol="0">
            <a:spAutoFit/>
          </a:bodyPr>
          <a:lstStyle/>
          <a:p>
            <a:r>
              <a:rPr lang="en-US" altLang="zh-CN" sz="2800" dirty="0">
                <a:latin typeface="隶书" panose="02010509060101010101" pitchFamily="49" charset="-122"/>
                <a:ea typeface="隶书" panose="02010509060101010101" pitchFamily="49" charset="-122"/>
              </a:rPr>
              <a:t>ER</a:t>
            </a:r>
            <a:r>
              <a:rPr lang="zh-CN" altLang="en-US" sz="2800" dirty="0">
                <a:latin typeface="隶书" panose="02010509060101010101" pitchFamily="49" charset="-122"/>
                <a:ea typeface="隶书" panose="02010509060101010101" pitchFamily="49" charset="-122"/>
              </a:rPr>
              <a:t>图</a:t>
            </a:r>
          </a:p>
        </p:txBody>
      </p:sp>
      <p:grpSp>
        <p:nvGrpSpPr>
          <p:cNvPr id="3" name="Page-1"/>
          <p:cNvGrpSpPr/>
          <p:nvPr/>
        </p:nvGrpSpPr>
        <p:grpSpPr>
          <a:xfrm>
            <a:off x="1251062" y="777672"/>
            <a:ext cx="6458218" cy="3314677"/>
            <a:chOff x="-356016" y="-1345595"/>
            <a:chExt cx="6442704" cy="4347613"/>
          </a:xfrm>
        </p:grpSpPr>
        <p:sp>
          <p:nvSpPr>
            <p:cNvPr id="4" name="rect"/>
            <p:cNvSpPr/>
            <p:nvPr/>
          </p:nvSpPr>
          <p:spPr>
            <a:xfrm>
              <a:off x="38185" y="-1345595"/>
              <a:ext cx="5715985" cy="2650741"/>
            </a:xfrm>
            <a:prstGeom prst="rect">
              <a:avLst/>
            </a:prstGeom>
            <a:solidFill>
              <a:srgbClr val="FDFDFD"/>
            </a:solidFill>
            <a:ln w="6000" cap="flat">
              <a:solidFill>
                <a:srgbClr val="FDFDFD"/>
              </a:solidFill>
              <a:bevel/>
            </a:ln>
          </p:spPr>
          <p:txBody>
            <a:bodyPr/>
            <a:lstStyle/>
            <a:p>
              <a:endParaRPr lang="zh-CN" altLang="en-US"/>
            </a:p>
          </p:txBody>
        </p:sp>
        <p:grpSp>
          <p:nvGrpSpPr>
            <p:cNvPr id="5" name="Entity 3"/>
            <p:cNvGrpSpPr/>
            <p:nvPr/>
          </p:nvGrpSpPr>
          <p:grpSpPr>
            <a:xfrm>
              <a:off x="-356016" y="-849955"/>
              <a:ext cx="2285748" cy="1331434"/>
              <a:chOff x="-356016" y="-849955"/>
              <a:chExt cx="2285748" cy="1331434"/>
            </a:xfrm>
          </p:grpSpPr>
          <p:sp>
            <p:nvSpPr>
              <p:cNvPr id="54" name="Text 3"/>
              <p:cNvSpPr/>
              <p:nvPr/>
            </p:nvSpPr>
            <p:spPr>
              <a:xfrm>
                <a:off x="-356016" y="-849955"/>
                <a:ext cx="2285748" cy="213599"/>
              </a:xfrm>
              <a:custGeom>
                <a:avLst/>
                <a:gdLst/>
                <a:ahLst/>
                <a:cxnLst/>
                <a:rect l="l" t="t" r="r" b="b"/>
                <a:pathLst>
                  <a:path w="2285748" h="213599" fill="none">
                    <a:moveTo>
                      <a:pt x="0" y="0"/>
                    </a:moveTo>
                    <a:lnTo>
                      <a:pt x="0" y="213599"/>
                    </a:lnTo>
                  </a:path>
                  <a:path w="2285748" h="213599" fill="none">
                    <a:moveTo>
                      <a:pt x="2285748" y="0"/>
                    </a:moveTo>
                    <a:lnTo>
                      <a:pt x="2285748" y="213599"/>
                    </a:lnTo>
                  </a:path>
                  <a:path w="2285748" h="213599" fill="none">
                    <a:moveTo>
                      <a:pt x="0" y="0"/>
                    </a:moveTo>
                    <a:lnTo>
                      <a:pt x="2285748" y="0"/>
                    </a:lnTo>
                  </a:path>
                  <a:path w="2285748" h="213599" fill="none">
                    <a:moveTo>
                      <a:pt x="0" y="213599"/>
                    </a:moveTo>
                    <a:lnTo>
                      <a:pt x="2285748" y="213599"/>
                    </a:lnTo>
                  </a:path>
                  <a:path w="2285748" h="213599" stroke="0">
                    <a:moveTo>
                      <a:pt x="0" y="0"/>
                    </a:moveTo>
                    <a:lnTo>
                      <a:pt x="0" y="213599"/>
                    </a:lnTo>
                    <a:lnTo>
                      <a:pt x="2285748" y="213599"/>
                    </a:lnTo>
                    <a:lnTo>
                      <a:pt x="22857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236EA1"/>
                    </a:solidFill>
                    <a:effectLst/>
                    <a:latin typeface="Arial"/>
                    <a:ea typeface="宋体"/>
                    <a:cs typeface="Times New Roman"/>
                  </a:rPr>
                  <a:t>用户</a:t>
                </a:r>
                <a:endParaRPr lang="zh-CN" sz="1050" kern="100">
                  <a:effectLst/>
                  <a:latin typeface="Calibri"/>
                  <a:ea typeface="宋体"/>
                  <a:cs typeface="Times New Roman"/>
                </a:endParaRPr>
              </a:p>
            </p:txBody>
          </p:sp>
          <p:sp>
            <p:nvSpPr>
              <p:cNvPr id="55" name="Text 4"/>
              <p:cNvSpPr/>
              <p:nvPr/>
            </p:nvSpPr>
            <p:spPr>
              <a:xfrm>
                <a:off x="-356016" y="-636356"/>
                <a:ext cx="1142874" cy="213598"/>
              </a:xfrm>
              <a:custGeom>
                <a:avLst/>
                <a:gdLst/>
                <a:ahLst/>
                <a:cxnLst/>
                <a:rect l="l" t="t" r="r" b="b"/>
                <a:pathLst>
                  <a:path w="1142874" h="213598" fill="none">
                    <a:moveTo>
                      <a:pt x="0" y="0"/>
                    </a:moveTo>
                    <a:lnTo>
                      <a:pt x="0" y="213598"/>
                    </a:lnTo>
                  </a:path>
                  <a:path w="1142874" h="213598" fill="none">
                    <a:moveTo>
                      <a:pt x="1142874" y="0"/>
                    </a:moveTo>
                    <a:lnTo>
                      <a:pt x="1142874" y="213598"/>
                    </a:lnTo>
                  </a:path>
                  <a:path w="1142874" h="213598" fill="none">
                    <a:moveTo>
                      <a:pt x="0" y="0"/>
                    </a:moveTo>
                    <a:lnTo>
                      <a:pt x="1142874" y="0"/>
                    </a:lnTo>
                  </a:path>
                  <a:path w="1142874" h="213598" fill="none">
                    <a:moveTo>
                      <a:pt x="0" y="213598"/>
                    </a:moveTo>
                    <a:lnTo>
                      <a:pt x="1142874" y="213598"/>
                    </a:lnTo>
                  </a:path>
                  <a:path w="1142874" h="213598" stroke="0">
                    <a:moveTo>
                      <a:pt x="0" y="0"/>
                    </a:moveTo>
                    <a:lnTo>
                      <a:pt x="0" y="213598"/>
                    </a:lnTo>
                    <a:lnTo>
                      <a:pt x="1142874" y="213598"/>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用户账号</a:t>
                </a:r>
                <a:endParaRPr lang="zh-CN" sz="1050" kern="100">
                  <a:effectLst/>
                  <a:latin typeface="Calibri"/>
                  <a:ea typeface="宋体"/>
                  <a:cs typeface="Times New Roman"/>
                </a:endParaRPr>
              </a:p>
            </p:txBody>
          </p:sp>
          <p:sp>
            <p:nvSpPr>
              <p:cNvPr id="56" name="Text 5"/>
              <p:cNvSpPr/>
              <p:nvPr/>
            </p:nvSpPr>
            <p:spPr>
              <a:xfrm>
                <a:off x="786858" y="-636356"/>
                <a:ext cx="1142874" cy="213598"/>
              </a:xfrm>
              <a:custGeom>
                <a:avLst/>
                <a:gdLst/>
                <a:ahLst/>
                <a:cxnLst/>
                <a:rect l="l" t="t" r="r" b="b"/>
                <a:pathLst>
                  <a:path w="1142874" h="213598" fill="none">
                    <a:moveTo>
                      <a:pt x="0" y="0"/>
                    </a:moveTo>
                    <a:lnTo>
                      <a:pt x="0" y="213598"/>
                    </a:lnTo>
                  </a:path>
                  <a:path w="1142874" h="213598" fill="none">
                    <a:moveTo>
                      <a:pt x="1142874" y="0"/>
                    </a:moveTo>
                    <a:lnTo>
                      <a:pt x="1142874" y="213598"/>
                    </a:lnTo>
                  </a:path>
                  <a:path w="1142874" h="213598" fill="none">
                    <a:moveTo>
                      <a:pt x="0" y="0"/>
                    </a:moveTo>
                    <a:lnTo>
                      <a:pt x="1142874" y="0"/>
                    </a:lnTo>
                  </a:path>
                  <a:path w="1142874" h="213598" fill="none">
                    <a:moveTo>
                      <a:pt x="0" y="213598"/>
                    </a:moveTo>
                    <a:lnTo>
                      <a:pt x="1142874" y="213598"/>
                    </a:lnTo>
                  </a:path>
                  <a:path w="1142874" h="213598" stroke="0">
                    <a:moveTo>
                      <a:pt x="0" y="0"/>
                    </a:moveTo>
                    <a:lnTo>
                      <a:pt x="0" y="213598"/>
                    </a:lnTo>
                    <a:lnTo>
                      <a:pt x="1142874" y="213598"/>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varchar(16)</a:t>
                </a:r>
                <a:endParaRPr lang="zh-CN" sz="1050" kern="100">
                  <a:effectLst/>
                  <a:latin typeface="Calibri"/>
                  <a:ea typeface="宋体"/>
                  <a:cs typeface="Times New Roman"/>
                </a:endParaRPr>
              </a:p>
            </p:txBody>
          </p:sp>
          <p:sp>
            <p:nvSpPr>
              <p:cNvPr id="57" name="Text 6"/>
              <p:cNvSpPr/>
              <p:nvPr/>
            </p:nvSpPr>
            <p:spPr>
              <a:xfrm>
                <a:off x="-356016" y="-422757"/>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用户密码</a:t>
                </a:r>
                <a:endParaRPr lang="zh-CN" sz="1050" kern="100">
                  <a:effectLst/>
                  <a:latin typeface="Calibri"/>
                  <a:ea typeface="宋体"/>
                  <a:cs typeface="Times New Roman"/>
                </a:endParaRPr>
              </a:p>
            </p:txBody>
          </p:sp>
          <p:sp>
            <p:nvSpPr>
              <p:cNvPr id="58" name="Text 7"/>
              <p:cNvSpPr/>
              <p:nvPr/>
            </p:nvSpPr>
            <p:spPr>
              <a:xfrm>
                <a:off x="786858" y="-422757"/>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varchar(20)</a:t>
                </a:r>
                <a:endParaRPr lang="zh-CN" sz="1050" kern="100">
                  <a:effectLst/>
                  <a:latin typeface="Calibri"/>
                  <a:ea typeface="宋体"/>
                  <a:cs typeface="Times New Roman"/>
                </a:endParaRPr>
              </a:p>
            </p:txBody>
          </p:sp>
          <p:sp>
            <p:nvSpPr>
              <p:cNvPr id="59" name="Text 8"/>
              <p:cNvSpPr/>
              <p:nvPr/>
            </p:nvSpPr>
            <p:spPr>
              <a:xfrm>
                <a:off x="-356016" y="-121345"/>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用户邮箱</a:t>
                </a:r>
                <a:endParaRPr lang="zh-CN" sz="1050" kern="100">
                  <a:effectLst/>
                  <a:latin typeface="Calibri"/>
                  <a:ea typeface="宋体"/>
                  <a:cs typeface="Times New Roman"/>
                </a:endParaRPr>
              </a:p>
            </p:txBody>
          </p:sp>
          <p:sp>
            <p:nvSpPr>
              <p:cNvPr id="60" name="Text 9"/>
              <p:cNvSpPr/>
              <p:nvPr/>
            </p:nvSpPr>
            <p:spPr>
              <a:xfrm>
                <a:off x="786858" y="-121345"/>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varchar(20)</a:t>
                </a:r>
                <a:endParaRPr lang="zh-CN" sz="1050" kern="100">
                  <a:effectLst/>
                  <a:latin typeface="Calibri"/>
                  <a:ea typeface="宋体"/>
                  <a:cs typeface="Times New Roman"/>
                </a:endParaRPr>
              </a:p>
            </p:txBody>
          </p:sp>
          <p:sp>
            <p:nvSpPr>
              <p:cNvPr id="61" name="Text 10"/>
              <p:cNvSpPr/>
              <p:nvPr/>
            </p:nvSpPr>
            <p:spPr>
              <a:xfrm>
                <a:off x="786858" y="180067"/>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62" name="Text 11"/>
              <p:cNvSpPr/>
              <p:nvPr/>
            </p:nvSpPr>
            <p:spPr>
              <a:xfrm>
                <a:off x="-356016" y="180067"/>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用户编号</a:t>
                </a:r>
                <a:endParaRPr lang="zh-CN" sz="1050" kern="100">
                  <a:effectLst/>
                  <a:latin typeface="Calibri"/>
                  <a:ea typeface="宋体"/>
                  <a:cs typeface="Times New Roman"/>
                </a:endParaRPr>
              </a:p>
            </p:txBody>
          </p:sp>
        </p:grpSp>
        <p:grpSp>
          <p:nvGrpSpPr>
            <p:cNvPr id="6" name="Entity 3"/>
            <p:cNvGrpSpPr/>
            <p:nvPr/>
          </p:nvGrpSpPr>
          <p:grpSpPr>
            <a:xfrm>
              <a:off x="4284204" y="-1072568"/>
              <a:ext cx="1771560" cy="1078564"/>
              <a:chOff x="4284204" y="-1072568"/>
              <a:chExt cx="1771560" cy="1078564"/>
            </a:xfrm>
          </p:grpSpPr>
          <p:sp>
            <p:nvSpPr>
              <p:cNvPr id="45" name="Text 12"/>
              <p:cNvSpPr/>
              <p:nvPr/>
            </p:nvSpPr>
            <p:spPr>
              <a:xfrm>
                <a:off x="4284204" y="-1072568"/>
                <a:ext cx="1771560" cy="170079"/>
              </a:xfrm>
              <a:custGeom>
                <a:avLst/>
                <a:gdLst/>
                <a:ahLst/>
                <a:cxnLst/>
                <a:rect l="l" t="t" r="r" b="b"/>
                <a:pathLst>
                  <a:path w="1771560" h="170079" fill="none">
                    <a:moveTo>
                      <a:pt x="0" y="0"/>
                    </a:moveTo>
                    <a:lnTo>
                      <a:pt x="0" y="170079"/>
                    </a:lnTo>
                  </a:path>
                  <a:path w="1771560" h="170079" fill="none">
                    <a:moveTo>
                      <a:pt x="1771560" y="0"/>
                    </a:moveTo>
                    <a:lnTo>
                      <a:pt x="1771560" y="170079"/>
                    </a:lnTo>
                  </a:path>
                  <a:path w="1771560" h="170079" fill="none">
                    <a:moveTo>
                      <a:pt x="0" y="0"/>
                    </a:moveTo>
                    <a:lnTo>
                      <a:pt x="1771560" y="0"/>
                    </a:lnTo>
                  </a:path>
                  <a:path w="1771560" h="170079" fill="none">
                    <a:moveTo>
                      <a:pt x="0" y="170079"/>
                    </a:moveTo>
                    <a:lnTo>
                      <a:pt x="1771560" y="170079"/>
                    </a:lnTo>
                  </a:path>
                  <a:path w="1771560" h="170079" stroke="0">
                    <a:moveTo>
                      <a:pt x="0" y="0"/>
                    </a:moveTo>
                    <a:lnTo>
                      <a:pt x="0" y="170079"/>
                    </a:lnTo>
                    <a:lnTo>
                      <a:pt x="1771560" y="170079"/>
                    </a:lnTo>
                    <a:lnTo>
                      <a:pt x="1771560"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236EA1"/>
                    </a:solidFill>
                    <a:effectLst/>
                    <a:latin typeface="Arial"/>
                    <a:ea typeface="宋体"/>
                    <a:cs typeface="Times New Roman"/>
                  </a:rPr>
                  <a:t>管理员</a:t>
                </a:r>
                <a:endParaRPr lang="zh-CN" sz="1050" kern="100">
                  <a:effectLst/>
                  <a:latin typeface="Calibri"/>
                  <a:ea typeface="宋体"/>
                  <a:cs typeface="Times New Roman"/>
                </a:endParaRPr>
              </a:p>
            </p:txBody>
          </p:sp>
          <p:sp>
            <p:nvSpPr>
              <p:cNvPr id="46" name="Text 13"/>
              <p:cNvSpPr/>
              <p:nvPr/>
            </p:nvSpPr>
            <p:spPr>
              <a:xfrm>
                <a:off x="4284204" y="-902489"/>
                <a:ext cx="864564" cy="170078"/>
              </a:xfrm>
              <a:custGeom>
                <a:avLst/>
                <a:gdLst/>
                <a:ahLst/>
                <a:cxnLst/>
                <a:rect l="l" t="t" r="r" b="b"/>
                <a:pathLst>
                  <a:path w="864564" h="170078" fill="none">
                    <a:moveTo>
                      <a:pt x="0" y="0"/>
                    </a:moveTo>
                    <a:lnTo>
                      <a:pt x="0" y="170078"/>
                    </a:lnTo>
                  </a:path>
                  <a:path w="864564" h="170078" fill="none">
                    <a:moveTo>
                      <a:pt x="864564" y="0"/>
                    </a:moveTo>
                    <a:lnTo>
                      <a:pt x="864564" y="170078"/>
                    </a:lnTo>
                  </a:path>
                  <a:path w="864564" h="170078" fill="none">
                    <a:moveTo>
                      <a:pt x="0" y="0"/>
                    </a:moveTo>
                    <a:lnTo>
                      <a:pt x="864564" y="0"/>
                    </a:lnTo>
                  </a:path>
                  <a:path w="864564" h="170078" fill="none">
                    <a:moveTo>
                      <a:pt x="0" y="170078"/>
                    </a:moveTo>
                    <a:lnTo>
                      <a:pt x="864564" y="170078"/>
                    </a:lnTo>
                  </a:path>
                  <a:path w="864564" h="170078" stroke="0">
                    <a:moveTo>
                      <a:pt x="0" y="0"/>
                    </a:moveTo>
                    <a:lnTo>
                      <a:pt x="0" y="170078"/>
                    </a:lnTo>
                    <a:lnTo>
                      <a:pt x="864564" y="170078"/>
                    </a:lnTo>
                    <a:lnTo>
                      <a:pt x="86456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管理员编号</a:t>
                </a:r>
                <a:endParaRPr lang="zh-CN" sz="1050" kern="100">
                  <a:effectLst/>
                  <a:latin typeface="Calibri"/>
                  <a:ea typeface="宋体"/>
                  <a:cs typeface="Times New Roman"/>
                </a:endParaRPr>
              </a:p>
            </p:txBody>
          </p:sp>
          <p:sp>
            <p:nvSpPr>
              <p:cNvPr id="47" name="Text 14"/>
              <p:cNvSpPr/>
              <p:nvPr/>
            </p:nvSpPr>
            <p:spPr>
              <a:xfrm>
                <a:off x="5148768" y="-902489"/>
                <a:ext cx="906996" cy="170078"/>
              </a:xfrm>
              <a:custGeom>
                <a:avLst/>
                <a:gdLst/>
                <a:ahLst/>
                <a:cxnLst/>
                <a:rect l="l" t="t" r="r" b="b"/>
                <a:pathLst>
                  <a:path w="906996" h="170078" fill="none">
                    <a:moveTo>
                      <a:pt x="0" y="0"/>
                    </a:moveTo>
                    <a:lnTo>
                      <a:pt x="0" y="170078"/>
                    </a:lnTo>
                  </a:path>
                  <a:path w="906996" h="170078" fill="none">
                    <a:moveTo>
                      <a:pt x="906996" y="0"/>
                    </a:moveTo>
                    <a:lnTo>
                      <a:pt x="906996" y="170078"/>
                    </a:lnTo>
                  </a:path>
                  <a:path w="906996" h="170078" fill="none">
                    <a:moveTo>
                      <a:pt x="0" y="0"/>
                    </a:moveTo>
                    <a:lnTo>
                      <a:pt x="906996" y="0"/>
                    </a:lnTo>
                  </a:path>
                  <a:path w="906996" h="170078" fill="none">
                    <a:moveTo>
                      <a:pt x="0" y="170078"/>
                    </a:moveTo>
                    <a:lnTo>
                      <a:pt x="906996" y="170078"/>
                    </a:lnTo>
                  </a:path>
                  <a:path w="906996" h="170078" stroke="0">
                    <a:moveTo>
                      <a:pt x="0" y="0"/>
                    </a:moveTo>
                    <a:lnTo>
                      <a:pt x="0" y="170078"/>
                    </a:lnTo>
                    <a:lnTo>
                      <a:pt x="906996" y="170078"/>
                    </a:lnTo>
                    <a:lnTo>
                      <a:pt x="906996"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48" name="Text 15"/>
              <p:cNvSpPr/>
              <p:nvPr/>
            </p:nvSpPr>
            <p:spPr>
              <a:xfrm>
                <a:off x="4284204" y="-732410"/>
                <a:ext cx="864564" cy="240000"/>
              </a:xfrm>
              <a:custGeom>
                <a:avLst/>
                <a:gdLst/>
                <a:ahLst/>
                <a:cxnLst/>
                <a:rect l="l" t="t" r="r" b="b"/>
                <a:pathLst>
                  <a:path w="864564" h="240000" fill="none">
                    <a:moveTo>
                      <a:pt x="0" y="0"/>
                    </a:moveTo>
                    <a:lnTo>
                      <a:pt x="0" y="240000"/>
                    </a:lnTo>
                  </a:path>
                  <a:path w="864564" h="240000" fill="none">
                    <a:moveTo>
                      <a:pt x="864564" y="0"/>
                    </a:moveTo>
                    <a:lnTo>
                      <a:pt x="864564" y="240000"/>
                    </a:lnTo>
                  </a:path>
                  <a:path w="864564" h="240000" fill="none">
                    <a:moveTo>
                      <a:pt x="0" y="0"/>
                    </a:moveTo>
                    <a:lnTo>
                      <a:pt x="864564" y="0"/>
                    </a:lnTo>
                  </a:path>
                  <a:path w="864564" h="240000" fill="none">
                    <a:moveTo>
                      <a:pt x="0" y="240000"/>
                    </a:moveTo>
                    <a:lnTo>
                      <a:pt x="864564" y="240000"/>
                    </a:lnTo>
                  </a:path>
                  <a:path w="864564" h="240000" stroke="0">
                    <a:moveTo>
                      <a:pt x="0" y="0"/>
                    </a:moveTo>
                    <a:lnTo>
                      <a:pt x="0" y="240000"/>
                    </a:lnTo>
                    <a:lnTo>
                      <a:pt x="864564" y="240000"/>
                    </a:lnTo>
                    <a:lnTo>
                      <a:pt x="86456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管理员账号</a:t>
                </a:r>
                <a:endParaRPr lang="zh-CN" sz="1050" kern="100">
                  <a:effectLst/>
                  <a:latin typeface="Calibri"/>
                  <a:ea typeface="宋体"/>
                  <a:cs typeface="Times New Roman"/>
                </a:endParaRPr>
              </a:p>
            </p:txBody>
          </p:sp>
          <p:sp>
            <p:nvSpPr>
              <p:cNvPr id="49" name="Text 16"/>
              <p:cNvSpPr/>
              <p:nvPr/>
            </p:nvSpPr>
            <p:spPr>
              <a:xfrm>
                <a:off x="5148768" y="-732410"/>
                <a:ext cx="906996" cy="240000"/>
              </a:xfrm>
              <a:custGeom>
                <a:avLst/>
                <a:gdLst/>
                <a:ahLst/>
                <a:cxnLst/>
                <a:rect l="l" t="t" r="r" b="b"/>
                <a:pathLst>
                  <a:path w="906996" h="240000" fill="none">
                    <a:moveTo>
                      <a:pt x="0" y="0"/>
                    </a:moveTo>
                    <a:lnTo>
                      <a:pt x="0" y="240000"/>
                    </a:lnTo>
                  </a:path>
                  <a:path w="906996" h="240000" fill="none">
                    <a:moveTo>
                      <a:pt x="906996" y="0"/>
                    </a:moveTo>
                    <a:lnTo>
                      <a:pt x="906996" y="240000"/>
                    </a:lnTo>
                  </a:path>
                  <a:path w="906996" h="240000" fill="none">
                    <a:moveTo>
                      <a:pt x="0" y="0"/>
                    </a:moveTo>
                    <a:lnTo>
                      <a:pt x="906996" y="0"/>
                    </a:lnTo>
                  </a:path>
                  <a:path w="906996" h="240000" fill="none">
                    <a:moveTo>
                      <a:pt x="0" y="240000"/>
                    </a:moveTo>
                    <a:lnTo>
                      <a:pt x="906996" y="240000"/>
                    </a:lnTo>
                  </a:path>
                  <a:path w="906996" h="240000" stroke="0">
                    <a:moveTo>
                      <a:pt x="0" y="0"/>
                    </a:moveTo>
                    <a:lnTo>
                      <a:pt x="0" y="240000"/>
                    </a:lnTo>
                    <a:lnTo>
                      <a:pt x="906996" y="240000"/>
                    </a:lnTo>
                    <a:lnTo>
                      <a:pt x="906996"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varchar(16)</a:t>
                </a:r>
                <a:endParaRPr lang="zh-CN" sz="1050" kern="100">
                  <a:effectLst/>
                  <a:latin typeface="Calibri"/>
                  <a:ea typeface="宋体"/>
                  <a:cs typeface="Times New Roman"/>
                </a:endParaRPr>
              </a:p>
            </p:txBody>
          </p:sp>
          <p:sp>
            <p:nvSpPr>
              <p:cNvPr id="50" name="Text 17"/>
              <p:cNvSpPr/>
              <p:nvPr/>
            </p:nvSpPr>
            <p:spPr>
              <a:xfrm>
                <a:off x="4284204" y="-492410"/>
                <a:ext cx="864564" cy="170079"/>
              </a:xfrm>
              <a:custGeom>
                <a:avLst/>
                <a:gdLst/>
                <a:ahLst/>
                <a:cxnLst/>
                <a:rect l="l" t="t" r="r" b="b"/>
                <a:pathLst>
                  <a:path w="864564" h="170079" fill="none">
                    <a:moveTo>
                      <a:pt x="0" y="0"/>
                    </a:moveTo>
                    <a:lnTo>
                      <a:pt x="0" y="170079"/>
                    </a:lnTo>
                  </a:path>
                  <a:path w="864564" h="170079" fill="none">
                    <a:moveTo>
                      <a:pt x="864564" y="0"/>
                    </a:moveTo>
                    <a:lnTo>
                      <a:pt x="864564" y="170079"/>
                    </a:lnTo>
                  </a:path>
                  <a:path w="864564" h="170079" fill="none">
                    <a:moveTo>
                      <a:pt x="0" y="0"/>
                    </a:moveTo>
                    <a:lnTo>
                      <a:pt x="864564" y="0"/>
                    </a:lnTo>
                  </a:path>
                  <a:path w="864564" h="170079" fill="none">
                    <a:moveTo>
                      <a:pt x="0" y="170079"/>
                    </a:moveTo>
                    <a:lnTo>
                      <a:pt x="864564" y="170079"/>
                    </a:lnTo>
                  </a:path>
                  <a:path w="864564" h="170079" stroke="0">
                    <a:moveTo>
                      <a:pt x="0" y="0"/>
                    </a:moveTo>
                    <a:lnTo>
                      <a:pt x="0" y="170079"/>
                    </a:lnTo>
                    <a:lnTo>
                      <a:pt x="864564" y="170079"/>
                    </a:lnTo>
                    <a:lnTo>
                      <a:pt x="86456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密码</a:t>
                </a:r>
                <a:endParaRPr lang="zh-CN" sz="1050" kern="100">
                  <a:effectLst/>
                  <a:latin typeface="Calibri"/>
                  <a:ea typeface="宋体"/>
                  <a:cs typeface="Times New Roman"/>
                </a:endParaRPr>
              </a:p>
            </p:txBody>
          </p:sp>
          <p:sp>
            <p:nvSpPr>
              <p:cNvPr id="51" name="Text 18"/>
              <p:cNvSpPr/>
              <p:nvPr/>
            </p:nvSpPr>
            <p:spPr>
              <a:xfrm>
                <a:off x="5148768" y="-492410"/>
                <a:ext cx="906996" cy="170079"/>
              </a:xfrm>
              <a:custGeom>
                <a:avLst/>
                <a:gdLst/>
                <a:ahLst/>
                <a:cxnLst/>
                <a:rect l="l" t="t" r="r" b="b"/>
                <a:pathLst>
                  <a:path w="906996" h="170079" fill="none">
                    <a:moveTo>
                      <a:pt x="0" y="0"/>
                    </a:moveTo>
                    <a:lnTo>
                      <a:pt x="0" y="170079"/>
                    </a:lnTo>
                  </a:path>
                  <a:path w="906996" h="170079" fill="none">
                    <a:moveTo>
                      <a:pt x="906996" y="0"/>
                    </a:moveTo>
                    <a:lnTo>
                      <a:pt x="906996" y="170079"/>
                    </a:lnTo>
                  </a:path>
                  <a:path w="906996" h="170079" fill="none">
                    <a:moveTo>
                      <a:pt x="0" y="0"/>
                    </a:moveTo>
                    <a:lnTo>
                      <a:pt x="906996" y="0"/>
                    </a:lnTo>
                  </a:path>
                  <a:path w="906996" h="170079" fill="none">
                    <a:moveTo>
                      <a:pt x="0" y="170079"/>
                    </a:moveTo>
                    <a:lnTo>
                      <a:pt x="906996" y="170079"/>
                    </a:lnTo>
                  </a:path>
                  <a:path w="906996" h="170079" stroke="0">
                    <a:moveTo>
                      <a:pt x="0" y="0"/>
                    </a:moveTo>
                    <a:lnTo>
                      <a:pt x="0" y="170079"/>
                    </a:lnTo>
                    <a:lnTo>
                      <a:pt x="906996" y="170079"/>
                    </a:lnTo>
                    <a:lnTo>
                      <a:pt x="906996"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varchar(20)</a:t>
                </a:r>
                <a:endParaRPr lang="zh-CN" sz="1050" kern="100">
                  <a:effectLst/>
                  <a:latin typeface="Calibri"/>
                  <a:ea typeface="宋体"/>
                  <a:cs typeface="Times New Roman"/>
                </a:endParaRPr>
              </a:p>
            </p:txBody>
          </p:sp>
          <p:sp>
            <p:nvSpPr>
              <p:cNvPr id="52" name="Text 19"/>
              <p:cNvSpPr/>
              <p:nvPr/>
            </p:nvSpPr>
            <p:spPr>
              <a:xfrm>
                <a:off x="4284204" y="-322334"/>
                <a:ext cx="864564" cy="328330"/>
              </a:xfrm>
              <a:custGeom>
                <a:avLst/>
                <a:gdLst/>
                <a:ahLst/>
                <a:cxnLst/>
                <a:rect l="l" t="t" r="r" b="b"/>
                <a:pathLst>
                  <a:path w="864564" h="328330" fill="none">
                    <a:moveTo>
                      <a:pt x="0" y="0"/>
                    </a:moveTo>
                    <a:lnTo>
                      <a:pt x="0" y="328330"/>
                    </a:lnTo>
                  </a:path>
                  <a:path w="864564" h="328330" fill="none">
                    <a:moveTo>
                      <a:pt x="864564" y="0"/>
                    </a:moveTo>
                    <a:lnTo>
                      <a:pt x="864564" y="328330"/>
                    </a:lnTo>
                  </a:path>
                  <a:path w="864564" h="328330" fill="none">
                    <a:moveTo>
                      <a:pt x="0" y="0"/>
                    </a:moveTo>
                    <a:lnTo>
                      <a:pt x="864564" y="0"/>
                    </a:lnTo>
                  </a:path>
                  <a:path w="864564" h="328330" fill="none">
                    <a:moveTo>
                      <a:pt x="0" y="328330"/>
                    </a:moveTo>
                    <a:lnTo>
                      <a:pt x="864564" y="328330"/>
                    </a:lnTo>
                  </a:path>
                  <a:path w="864564" h="328330" stroke="0">
                    <a:moveTo>
                      <a:pt x="0" y="0"/>
                    </a:moveTo>
                    <a:lnTo>
                      <a:pt x="0" y="328330"/>
                    </a:lnTo>
                    <a:lnTo>
                      <a:pt x="864564" y="328330"/>
                    </a:lnTo>
                    <a:lnTo>
                      <a:pt x="86456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邮箱</a:t>
                </a:r>
                <a:endParaRPr lang="zh-CN" sz="1050" kern="100">
                  <a:effectLst/>
                  <a:latin typeface="Calibri"/>
                  <a:ea typeface="宋体"/>
                  <a:cs typeface="Times New Roman"/>
                </a:endParaRPr>
              </a:p>
            </p:txBody>
          </p:sp>
          <p:sp>
            <p:nvSpPr>
              <p:cNvPr id="53" name="Text 20"/>
              <p:cNvSpPr/>
              <p:nvPr/>
            </p:nvSpPr>
            <p:spPr>
              <a:xfrm>
                <a:off x="5148768" y="-322334"/>
                <a:ext cx="906996" cy="328330"/>
              </a:xfrm>
              <a:custGeom>
                <a:avLst/>
                <a:gdLst/>
                <a:ahLst/>
                <a:cxnLst/>
                <a:rect l="l" t="t" r="r" b="b"/>
                <a:pathLst>
                  <a:path w="906996" h="328330" fill="none">
                    <a:moveTo>
                      <a:pt x="0" y="0"/>
                    </a:moveTo>
                    <a:lnTo>
                      <a:pt x="0" y="328330"/>
                    </a:lnTo>
                  </a:path>
                  <a:path w="906996" h="328330" fill="none">
                    <a:moveTo>
                      <a:pt x="906996" y="0"/>
                    </a:moveTo>
                    <a:lnTo>
                      <a:pt x="906996" y="328330"/>
                    </a:lnTo>
                  </a:path>
                  <a:path w="906996" h="328330" fill="none">
                    <a:moveTo>
                      <a:pt x="0" y="0"/>
                    </a:moveTo>
                    <a:lnTo>
                      <a:pt x="906996" y="0"/>
                    </a:lnTo>
                  </a:path>
                  <a:path w="906996" h="328330" fill="none">
                    <a:moveTo>
                      <a:pt x="0" y="328330"/>
                    </a:moveTo>
                    <a:lnTo>
                      <a:pt x="906996" y="328330"/>
                    </a:lnTo>
                  </a:path>
                  <a:path w="906996" h="328330" stroke="0">
                    <a:moveTo>
                      <a:pt x="0" y="0"/>
                    </a:moveTo>
                    <a:lnTo>
                      <a:pt x="0" y="328330"/>
                    </a:lnTo>
                    <a:lnTo>
                      <a:pt x="906996" y="328330"/>
                    </a:lnTo>
                    <a:lnTo>
                      <a:pt x="906996"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varchar(20)</a:t>
                </a:r>
                <a:endParaRPr lang="zh-CN" sz="1050" kern="100">
                  <a:effectLst/>
                  <a:latin typeface="Calibri"/>
                  <a:ea typeface="宋体"/>
                  <a:cs typeface="Times New Roman"/>
                </a:endParaRPr>
              </a:p>
            </p:txBody>
          </p:sp>
        </p:grpSp>
        <p:grpSp>
          <p:nvGrpSpPr>
            <p:cNvPr id="7" name="Entity 3"/>
            <p:cNvGrpSpPr/>
            <p:nvPr/>
          </p:nvGrpSpPr>
          <p:grpSpPr>
            <a:xfrm>
              <a:off x="4242792" y="2171201"/>
              <a:ext cx="1843896" cy="830817"/>
              <a:chOff x="4242792" y="2171201"/>
              <a:chExt cx="1843896" cy="830817"/>
            </a:xfrm>
          </p:grpSpPr>
          <p:sp>
            <p:nvSpPr>
              <p:cNvPr id="38" name="Text 21"/>
              <p:cNvSpPr/>
              <p:nvPr/>
            </p:nvSpPr>
            <p:spPr>
              <a:xfrm>
                <a:off x="4242792" y="2171201"/>
                <a:ext cx="1843884" cy="172289"/>
              </a:xfrm>
              <a:custGeom>
                <a:avLst/>
                <a:gdLst/>
                <a:ahLst/>
                <a:cxnLst/>
                <a:rect l="l" t="t" r="r" b="b"/>
                <a:pathLst>
                  <a:path w="1843884" h="172289" fill="none">
                    <a:moveTo>
                      <a:pt x="0" y="0"/>
                    </a:moveTo>
                    <a:lnTo>
                      <a:pt x="0" y="172289"/>
                    </a:lnTo>
                  </a:path>
                  <a:path w="1843884" h="172289" fill="none">
                    <a:moveTo>
                      <a:pt x="1843884" y="0"/>
                    </a:moveTo>
                    <a:lnTo>
                      <a:pt x="1843884" y="172289"/>
                    </a:lnTo>
                  </a:path>
                  <a:path w="1843884" h="172289" fill="none">
                    <a:moveTo>
                      <a:pt x="0" y="0"/>
                    </a:moveTo>
                    <a:lnTo>
                      <a:pt x="1843884" y="0"/>
                    </a:lnTo>
                  </a:path>
                  <a:path w="1843884" h="172289" fill="none">
                    <a:moveTo>
                      <a:pt x="0" y="172289"/>
                    </a:moveTo>
                    <a:lnTo>
                      <a:pt x="1843884" y="172289"/>
                    </a:lnTo>
                  </a:path>
                  <a:path w="1843884" h="172289" stroke="0">
                    <a:moveTo>
                      <a:pt x="0" y="0"/>
                    </a:moveTo>
                    <a:lnTo>
                      <a:pt x="0" y="172289"/>
                    </a:lnTo>
                    <a:lnTo>
                      <a:pt x="1843884" y="172289"/>
                    </a:lnTo>
                    <a:lnTo>
                      <a:pt x="184388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236EA1"/>
                    </a:solidFill>
                    <a:effectLst/>
                    <a:latin typeface="Arial"/>
                    <a:ea typeface="宋体"/>
                    <a:cs typeface="Times New Roman"/>
                  </a:rPr>
                  <a:t>事项数据库</a:t>
                </a:r>
                <a:endParaRPr lang="zh-CN" sz="1050" kern="100">
                  <a:effectLst/>
                  <a:latin typeface="Calibri"/>
                  <a:ea typeface="宋体"/>
                  <a:cs typeface="Times New Roman"/>
                </a:endParaRPr>
              </a:p>
            </p:txBody>
          </p:sp>
          <p:sp>
            <p:nvSpPr>
              <p:cNvPr id="39" name="Text 22"/>
              <p:cNvSpPr/>
              <p:nvPr/>
            </p:nvSpPr>
            <p:spPr>
              <a:xfrm>
                <a:off x="4242792" y="2343490"/>
                <a:ext cx="921948" cy="172289"/>
              </a:xfrm>
              <a:custGeom>
                <a:avLst/>
                <a:gdLst/>
                <a:ahLst/>
                <a:cxnLst/>
                <a:rect l="l" t="t" r="r" b="b"/>
                <a:pathLst>
                  <a:path w="921948" h="172289" fill="none">
                    <a:moveTo>
                      <a:pt x="0" y="0"/>
                    </a:moveTo>
                    <a:lnTo>
                      <a:pt x="0" y="172289"/>
                    </a:lnTo>
                  </a:path>
                  <a:path w="921948" h="172289" fill="none">
                    <a:moveTo>
                      <a:pt x="921948" y="0"/>
                    </a:moveTo>
                    <a:lnTo>
                      <a:pt x="921948" y="172289"/>
                    </a:lnTo>
                  </a:path>
                  <a:path w="921948" h="172289" fill="none">
                    <a:moveTo>
                      <a:pt x="0" y="0"/>
                    </a:moveTo>
                    <a:lnTo>
                      <a:pt x="921948" y="0"/>
                    </a:lnTo>
                  </a:path>
                  <a:path w="921948" h="172289" fill="none">
                    <a:moveTo>
                      <a:pt x="0" y="172289"/>
                    </a:moveTo>
                    <a:lnTo>
                      <a:pt x="921948" y="172289"/>
                    </a:lnTo>
                  </a:path>
                  <a:path w="921948" h="172289" stroke="0">
                    <a:moveTo>
                      <a:pt x="0" y="0"/>
                    </a:moveTo>
                    <a:lnTo>
                      <a:pt x="0" y="172289"/>
                    </a:lnTo>
                    <a:lnTo>
                      <a:pt x="921948" y="17228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数据库号</a:t>
                </a:r>
                <a:endParaRPr lang="zh-CN" sz="1050" kern="100">
                  <a:effectLst/>
                  <a:latin typeface="Calibri"/>
                  <a:ea typeface="宋体"/>
                  <a:cs typeface="Times New Roman"/>
                </a:endParaRPr>
              </a:p>
            </p:txBody>
          </p:sp>
          <p:sp>
            <p:nvSpPr>
              <p:cNvPr id="40" name="Text 23"/>
              <p:cNvSpPr/>
              <p:nvPr/>
            </p:nvSpPr>
            <p:spPr>
              <a:xfrm>
                <a:off x="4242792" y="2515780"/>
                <a:ext cx="921948" cy="243119"/>
              </a:xfrm>
              <a:custGeom>
                <a:avLst/>
                <a:gdLst/>
                <a:ahLst/>
                <a:cxnLst/>
                <a:rect l="l" t="t" r="r" b="b"/>
                <a:pathLst>
                  <a:path w="921948" h="243119" fill="none">
                    <a:moveTo>
                      <a:pt x="0" y="0"/>
                    </a:moveTo>
                    <a:lnTo>
                      <a:pt x="0" y="243119"/>
                    </a:lnTo>
                  </a:path>
                  <a:path w="921948" h="243119" fill="none">
                    <a:moveTo>
                      <a:pt x="921948" y="0"/>
                    </a:moveTo>
                    <a:lnTo>
                      <a:pt x="921948" y="243119"/>
                    </a:lnTo>
                  </a:path>
                  <a:path w="921948" h="243119" fill="none">
                    <a:moveTo>
                      <a:pt x="0" y="0"/>
                    </a:moveTo>
                    <a:lnTo>
                      <a:pt x="921948" y="0"/>
                    </a:lnTo>
                  </a:path>
                  <a:path w="921948" h="243119" fill="none">
                    <a:moveTo>
                      <a:pt x="0" y="243119"/>
                    </a:moveTo>
                    <a:lnTo>
                      <a:pt x="921948" y="243119"/>
                    </a:lnTo>
                  </a:path>
                  <a:path w="921948" h="243119" stroke="0">
                    <a:moveTo>
                      <a:pt x="0" y="0"/>
                    </a:moveTo>
                    <a:lnTo>
                      <a:pt x="0" y="243119"/>
                    </a:lnTo>
                    <a:lnTo>
                      <a:pt x="921948" y="24311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数据库类型</a:t>
                </a:r>
                <a:endParaRPr lang="zh-CN" sz="1050" kern="100">
                  <a:effectLst/>
                  <a:latin typeface="Calibri"/>
                  <a:ea typeface="宋体"/>
                  <a:cs typeface="Times New Roman"/>
                </a:endParaRPr>
              </a:p>
            </p:txBody>
          </p:sp>
          <p:sp>
            <p:nvSpPr>
              <p:cNvPr id="41" name="Text 24"/>
              <p:cNvSpPr/>
              <p:nvPr/>
            </p:nvSpPr>
            <p:spPr>
              <a:xfrm>
                <a:off x="5164740" y="2343490"/>
                <a:ext cx="921948" cy="172289"/>
              </a:xfrm>
              <a:custGeom>
                <a:avLst/>
                <a:gdLst/>
                <a:ahLst/>
                <a:cxnLst/>
                <a:rect l="l" t="t" r="r" b="b"/>
                <a:pathLst>
                  <a:path w="921948" h="172289" fill="none">
                    <a:moveTo>
                      <a:pt x="0" y="0"/>
                    </a:moveTo>
                    <a:lnTo>
                      <a:pt x="0" y="172289"/>
                    </a:lnTo>
                  </a:path>
                  <a:path w="921948" h="172289" fill="none">
                    <a:moveTo>
                      <a:pt x="921948" y="0"/>
                    </a:moveTo>
                    <a:lnTo>
                      <a:pt x="921948" y="172289"/>
                    </a:lnTo>
                  </a:path>
                  <a:path w="921948" h="172289" fill="none">
                    <a:moveTo>
                      <a:pt x="0" y="0"/>
                    </a:moveTo>
                    <a:lnTo>
                      <a:pt x="921948" y="0"/>
                    </a:lnTo>
                  </a:path>
                  <a:path w="921948" h="172289" fill="none">
                    <a:moveTo>
                      <a:pt x="0" y="172289"/>
                    </a:moveTo>
                    <a:lnTo>
                      <a:pt x="921948" y="172289"/>
                    </a:lnTo>
                  </a:path>
                  <a:path w="921948" h="172289" stroke="0">
                    <a:moveTo>
                      <a:pt x="0" y="0"/>
                    </a:moveTo>
                    <a:lnTo>
                      <a:pt x="0" y="172289"/>
                    </a:lnTo>
                    <a:lnTo>
                      <a:pt x="921948" y="17228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42" name="Text 25"/>
              <p:cNvSpPr/>
              <p:nvPr/>
            </p:nvSpPr>
            <p:spPr>
              <a:xfrm>
                <a:off x="5164740" y="2515780"/>
                <a:ext cx="921948" cy="243119"/>
              </a:xfrm>
              <a:custGeom>
                <a:avLst/>
                <a:gdLst/>
                <a:ahLst/>
                <a:cxnLst/>
                <a:rect l="l" t="t" r="r" b="b"/>
                <a:pathLst>
                  <a:path w="921948" h="243119" fill="none">
                    <a:moveTo>
                      <a:pt x="0" y="0"/>
                    </a:moveTo>
                    <a:lnTo>
                      <a:pt x="0" y="243119"/>
                    </a:lnTo>
                  </a:path>
                  <a:path w="921948" h="243119" fill="none">
                    <a:moveTo>
                      <a:pt x="921948" y="0"/>
                    </a:moveTo>
                    <a:lnTo>
                      <a:pt x="921948" y="243119"/>
                    </a:lnTo>
                  </a:path>
                  <a:path w="921948" h="243119" fill="none">
                    <a:moveTo>
                      <a:pt x="0" y="0"/>
                    </a:moveTo>
                    <a:lnTo>
                      <a:pt x="921948" y="0"/>
                    </a:lnTo>
                  </a:path>
                  <a:path w="921948" h="243119" fill="none">
                    <a:moveTo>
                      <a:pt x="0" y="243119"/>
                    </a:moveTo>
                    <a:lnTo>
                      <a:pt x="921948" y="243119"/>
                    </a:lnTo>
                  </a:path>
                  <a:path w="921948" h="243119" stroke="0">
                    <a:moveTo>
                      <a:pt x="0" y="0"/>
                    </a:moveTo>
                    <a:lnTo>
                      <a:pt x="0" y="243119"/>
                    </a:lnTo>
                    <a:lnTo>
                      <a:pt x="921948" y="24311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varchar(16)</a:t>
                </a:r>
                <a:endParaRPr lang="zh-CN" sz="1050" kern="100">
                  <a:effectLst/>
                  <a:latin typeface="Calibri"/>
                  <a:ea typeface="宋体"/>
                  <a:cs typeface="Times New Roman"/>
                </a:endParaRPr>
              </a:p>
            </p:txBody>
          </p:sp>
          <p:sp>
            <p:nvSpPr>
              <p:cNvPr id="43" name="Text 26"/>
              <p:cNvSpPr/>
              <p:nvPr/>
            </p:nvSpPr>
            <p:spPr>
              <a:xfrm>
                <a:off x="5164740" y="2758899"/>
                <a:ext cx="921948" cy="243119"/>
              </a:xfrm>
              <a:custGeom>
                <a:avLst/>
                <a:gdLst/>
                <a:ahLst/>
                <a:cxnLst/>
                <a:rect l="l" t="t" r="r" b="b"/>
                <a:pathLst>
                  <a:path w="921948" h="243119" fill="none">
                    <a:moveTo>
                      <a:pt x="0" y="0"/>
                    </a:moveTo>
                    <a:lnTo>
                      <a:pt x="0" y="243119"/>
                    </a:lnTo>
                  </a:path>
                  <a:path w="921948" h="243119" fill="none">
                    <a:moveTo>
                      <a:pt x="921948" y="0"/>
                    </a:moveTo>
                    <a:lnTo>
                      <a:pt x="921948" y="243119"/>
                    </a:lnTo>
                  </a:path>
                  <a:path w="921948" h="243119" fill="none">
                    <a:moveTo>
                      <a:pt x="0" y="0"/>
                    </a:moveTo>
                    <a:lnTo>
                      <a:pt x="921948" y="0"/>
                    </a:lnTo>
                  </a:path>
                  <a:path w="921948" h="243119" fill="none">
                    <a:moveTo>
                      <a:pt x="0" y="243119"/>
                    </a:moveTo>
                    <a:lnTo>
                      <a:pt x="921948" y="243119"/>
                    </a:lnTo>
                  </a:path>
                  <a:path w="921948" h="243119" stroke="0">
                    <a:moveTo>
                      <a:pt x="0" y="0"/>
                    </a:moveTo>
                    <a:lnTo>
                      <a:pt x="0" y="243119"/>
                    </a:lnTo>
                    <a:lnTo>
                      <a:pt x="921948" y="24311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44" name="Text 27"/>
              <p:cNvSpPr/>
              <p:nvPr/>
            </p:nvSpPr>
            <p:spPr>
              <a:xfrm>
                <a:off x="4242792" y="2758899"/>
                <a:ext cx="921948" cy="243119"/>
              </a:xfrm>
              <a:custGeom>
                <a:avLst/>
                <a:gdLst/>
                <a:ahLst/>
                <a:cxnLst/>
                <a:rect l="l" t="t" r="r" b="b"/>
                <a:pathLst>
                  <a:path w="921948" h="243119" fill="none">
                    <a:moveTo>
                      <a:pt x="0" y="0"/>
                    </a:moveTo>
                    <a:lnTo>
                      <a:pt x="0" y="243119"/>
                    </a:lnTo>
                  </a:path>
                  <a:path w="921948" h="243119" fill="none">
                    <a:moveTo>
                      <a:pt x="921948" y="0"/>
                    </a:moveTo>
                    <a:lnTo>
                      <a:pt x="921948" y="243119"/>
                    </a:lnTo>
                  </a:path>
                  <a:path w="921948" h="243119" fill="none">
                    <a:moveTo>
                      <a:pt x="0" y="0"/>
                    </a:moveTo>
                    <a:lnTo>
                      <a:pt x="921948" y="0"/>
                    </a:lnTo>
                  </a:path>
                  <a:path w="921948" h="243119" fill="none">
                    <a:moveTo>
                      <a:pt x="0" y="243119"/>
                    </a:moveTo>
                    <a:lnTo>
                      <a:pt x="921948" y="243119"/>
                    </a:lnTo>
                  </a:path>
                  <a:path w="921948" h="243119" stroke="0">
                    <a:moveTo>
                      <a:pt x="0" y="0"/>
                    </a:moveTo>
                    <a:lnTo>
                      <a:pt x="0" y="243119"/>
                    </a:lnTo>
                    <a:lnTo>
                      <a:pt x="921948" y="24311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管理员编号</a:t>
                </a:r>
                <a:endParaRPr lang="zh-CN" sz="1050" kern="100">
                  <a:effectLst/>
                  <a:latin typeface="Calibri"/>
                  <a:ea typeface="宋体"/>
                  <a:cs typeface="Times New Roman"/>
                </a:endParaRPr>
              </a:p>
            </p:txBody>
          </p:sp>
        </p:grpSp>
        <p:grpSp>
          <p:nvGrpSpPr>
            <p:cNvPr id="8" name="Entity 3"/>
            <p:cNvGrpSpPr/>
            <p:nvPr/>
          </p:nvGrpSpPr>
          <p:grpSpPr>
            <a:xfrm>
              <a:off x="-113142" y="2171201"/>
              <a:ext cx="1808508" cy="820157"/>
              <a:chOff x="-113142" y="2171201"/>
              <a:chExt cx="1808508" cy="820157"/>
            </a:xfrm>
          </p:grpSpPr>
          <p:sp>
            <p:nvSpPr>
              <p:cNvPr id="31" name="Text 28"/>
              <p:cNvSpPr/>
              <p:nvPr/>
            </p:nvSpPr>
            <p:spPr>
              <a:xfrm>
                <a:off x="-113142" y="2171201"/>
                <a:ext cx="1808502" cy="170079"/>
              </a:xfrm>
              <a:custGeom>
                <a:avLst/>
                <a:gdLst/>
                <a:ahLst/>
                <a:cxnLst/>
                <a:rect l="l" t="t" r="r" b="b"/>
                <a:pathLst>
                  <a:path w="1808502" h="170079" fill="none">
                    <a:moveTo>
                      <a:pt x="0" y="0"/>
                    </a:moveTo>
                    <a:lnTo>
                      <a:pt x="0" y="170079"/>
                    </a:lnTo>
                  </a:path>
                  <a:path w="1808502" h="170079" fill="none">
                    <a:moveTo>
                      <a:pt x="1808502" y="0"/>
                    </a:moveTo>
                    <a:lnTo>
                      <a:pt x="1808502" y="170079"/>
                    </a:lnTo>
                  </a:path>
                  <a:path w="1808502" h="170079" fill="none">
                    <a:moveTo>
                      <a:pt x="0" y="0"/>
                    </a:moveTo>
                    <a:lnTo>
                      <a:pt x="1808502" y="0"/>
                    </a:lnTo>
                  </a:path>
                  <a:path w="1808502" h="170079" fill="none">
                    <a:moveTo>
                      <a:pt x="0" y="170079"/>
                    </a:moveTo>
                    <a:lnTo>
                      <a:pt x="1808502" y="170079"/>
                    </a:lnTo>
                  </a:path>
                  <a:path w="1808502" h="170079" stroke="0">
                    <a:moveTo>
                      <a:pt x="0" y="0"/>
                    </a:moveTo>
                    <a:lnTo>
                      <a:pt x="0" y="170079"/>
                    </a:lnTo>
                    <a:lnTo>
                      <a:pt x="1808502" y="170079"/>
                    </a:lnTo>
                    <a:lnTo>
                      <a:pt x="1808502"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236EA1"/>
                    </a:solidFill>
                    <a:effectLst/>
                    <a:latin typeface="Arial"/>
                    <a:ea typeface="宋体"/>
                    <a:cs typeface="Times New Roman"/>
                  </a:rPr>
                  <a:t>事项</a:t>
                </a:r>
                <a:endParaRPr lang="zh-CN" sz="1050" kern="100">
                  <a:effectLst/>
                  <a:latin typeface="Calibri"/>
                  <a:ea typeface="宋体"/>
                  <a:cs typeface="Times New Roman"/>
                </a:endParaRPr>
              </a:p>
            </p:txBody>
          </p:sp>
          <p:sp>
            <p:nvSpPr>
              <p:cNvPr id="32" name="Text 29"/>
              <p:cNvSpPr/>
              <p:nvPr/>
            </p:nvSpPr>
            <p:spPr>
              <a:xfrm>
                <a:off x="-113142" y="2341280"/>
                <a:ext cx="904254" cy="170079"/>
              </a:xfrm>
              <a:custGeom>
                <a:avLst/>
                <a:gdLst/>
                <a:ahLst/>
                <a:cxnLst/>
                <a:rect l="l" t="t" r="r" b="b"/>
                <a:pathLst>
                  <a:path w="904254" h="170079" fill="none">
                    <a:moveTo>
                      <a:pt x="0" y="0"/>
                    </a:moveTo>
                    <a:lnTo>
                      <a:pt x="0" y="170079"/>
                    </a:lnTo>
                  </a:path>
                  <a:path w="904254" h="170079" fill="none">
                    <a:moveTo>
                      <a:pt x="904254" y="0"/>
                    </a:moveTo>
                    <a:lnTo>
                      <a:pt x="904254" y="170079"/>
                    </a:lnTo>
                  </a:path>
                  <a:path w="904254" h="170079" fill="none">
                    <a:moveTo>
                      <a:pt x="0" y="0"/>
                    </a:moveTo>
                    <a:lnTo>
                      <a:pt x="904254" y="0"/>
                    </a:lnTo>
                  </a:path>
                  <a:path w="904254" h="170079" fill="none">
                    <a:moveTo>
                      <a:pt x="0" y="170079"/>
                    </a:moveTo>
                    <a:lnTo>
                      <a:pt x="904254" y="170079"/>
                    </a:lnTo>
                  </a:path>
                  <a:path w="904254" h="170079" stroke="0">
                    <a:moveTo>
                      <a:pt x="0" y="0"/>
                    </a:moveTo>
                    <a:lnTo>
                      <a:pt x="0" y="170079"/>
                    </a:lnTo>
                    <a:lnTo>
                      <a:pt x="904254" y="170079"/>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事项编号</a:t>
                </a:r>
                <a:endParaRPr lang="zh-CN" sz="1050" kern="100">
                  <a:effectLst/>
                  <a:latin typeface="Calibri"/>
                  <a:ea typeface="宋体"/>
                  <a:cs typeface="Times New Roman"/>
                </a:endParaRPr>
              </a:p>
            </p:txBody>
          </p:sp>
          <p:sp>
            <p:nvSpPr>
              <p:cNvPr id="33" name="Text 30"/>
              <p:cNvSpPr/>
              <p:nvPr/>
            </p:nvSpPr>
            <p:spPr>
              <a:xfrm>
                <a:off x="-113142" y="2511358"/>
                <a:ext cx="904254" cy="240000"/>
              </a:xfrm>
              <a:custGeom>
                <a:avLst/>
                <a:gdLst/>
                <a:ahLst/>
                <a:cxnLst/>
                <a:rect l="l" t="t" r="r" b="b"/>
                <a:pathLst>
                  <a:path w="904254" h="240000" fill="none">
                    <a:moveTo>
                      <a:pt x="0" y="0"/>
                    </a:moveTo>
                    <a:lnTo>
                      <a:pt x="0" y="240000"/>
                    </a:lnTo>
                  </a:path>
                  <a:path w="904254" h="240000" fill="none">
                    <a:moveTo>
                      <a:pt x="904254" y="0"/>
                    </a:moveTo>
                    <a:lnTo>
                      <a:pt x="904254" y="240000"/>
                    </a:lnTo>
                  </a:path>
                  <a:path w="904254" h="240000" fill="none">
                    <a:moveTo>
                      <a:pt x="0" y="0"/>
                    </a:moveTo>
                    <a:lnTo>
                      <a:pt x="904254" y="0"/>
                    </a:lnTo>
                  </a:path>
                  <a:path w="904254" h="240000" fill="none">
                    <a:moveTo>
                      <a:pt x="0" y="240000"/>
                    </a:moveTo>
                    <a:lnTo>
                      <a:pt x="904254" y="240000"/>
                    </a:lnTo>
                  </a:path>
                  <a:path w="904254" h="240000" stroke="0">
                    <a:moveTo>
                      <a:pt x="0" y="0"/>
                    </a:moveTo>
                    <a:lnTo>
                      <a:pt x="0" y="240000"/>
                    </a:lnTo>
                    <a:lnTo>
                      <a:pt x="904254" y="240000"/>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事项类型</a:t>
                </a:r>
                <a:endParaRPr lang="zh-CN" sz="1050" kern="100">
                  <a:effectLst/>
                  <a:latin typeface="Calibri"/>
                  <a:ea typeface="宋体"/>
                  <a:cs typeface="Times New Roman"/>
                </a:endParaRPr>
              </a:p>
            </p:txBody>
          </p:sp>
          <p:sp>
            <p:nvSpPr>
              <p:cNvPr id="34" name="Text 31"/>
              <p:cNvSpPr/>
              <p:nvPr/>
            </p:nvSpPr>
            <p:spPr>
              <a:xfrm>
                <a:off x="791112" y="2341280"/>
                <a:ext cx="904254" cy="170079"/>
              </a:xfrm>
              <a:custGeom>
                <a:avLst/>
                <a:gdLst/>
                <a:ahLst/>
                <a:cxnLst/>
                <a:rect l="l" t="t" r="r" b="b"/>
                <a:pathLst>
                  <a:path w="904254" h="170079" fill="none">
                    <a:moveTo>
                      <a:pt x="0" y="0"/>
                    </a:moveTo>
                    <a:lnTo>
                      <a:pt x="0" y="170079"/>
                    </a:lnTo>
                  </a:path>
                  <a:path w="904254" h="170079" fill="none">
                    <a:moveTo>
                      <a:pt x="904254" y="0"/>
                    </a:moveTo>
                    <a:lnTo>
                      <a:pt x="904254" y="170079"/>
                    </a:lnTo>
                  </a:path>
                  <a:path w="904254" h="170079" fill="none">
                    <a:moveTo>
                      <a:pt x="0" y="0"/>
                    </a:moveTo>
                    <a:lnTo>
                      <a:pt x="904254" y="0"/>
                    </a:lnTo>
                  </a:path>
                  <a:path w="904254" h="170079" fill="none">
                    <a:moveTo>
                      <a:pt x="0" y="170079"/>
                    </a:moveTo>
                    <a:lnTo>
                      <a:pt x="904254" y="170079"/>
                    </a:lnTo>
                  </a:path>
                  <a:path w="904254" h="170079" stroke="0">
                    <a:moveTo>
                      <a:pt x="0" y="0"/>
                    </a:moveTo>
                    <a:lnTo>
                      <a:pt x="0" y="170079"/>
                    </a:lnTo>
                    <a:lnTo>
                      <a:pt x="904254" y="170079"/>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35" name="Text 32"/>
              <p:cNvSpPr/>
              <p:nvPr/>
            </p:nvSpPr>
            <p:spPr>
              <a:xfrm>
                <a:off x="791112" y="2511358"/>
                <a:ext cx="904254" cy="240000"/>
              </a:xfrm>
              <a:custGeom>
                <a:avLst/>
                <a:gdLst/>
                <a:ahLst/>
                <a:cxnLst/>
                <a:rect l="l" t="t" r="r" b="b"/>
                <a:pathLst>
                  <a:path w="904254" h="240000" fill="none">
                    <a:moveTo>
                      <a:pt x="0" y="0"/>
                    </a:moveTo>
                    <a:lnTo>
                      <a:pt x="0" y="240000"/>
                    </a:lnTo>
                  </a:path>
                  <a:path w="904254" h="240000" fill="none">
                    <a:moveTo>
                      <a:pt x="904254" y="0"/>
                    </a:moveTo>
                    <a:lnTo>
                      <a:pt x="904254" y="240000"/>
                    </a:lnTo>
                  </a:path>
                  <a:path w="904254" h="240000" fill="none">
                    <a:moveTo>
                      <a:pt x="0" y="0"/>
                    </a:moveTo>
                    <a:lnTo>
                      <a:pt x="904254" y="0"/>
                    </a:lnTo>
                  </a:path>
                  <a:path w="904254" h="240000" fill="none">
                    <a:moveTo>
                      <a:pt x="0" y="240000"/>
                    </a:moveTo>
                    <a:lnTo>
                      <a:pt x="904254" y="240000"/>
                    </a:lnTo>
                  </a:path>
                  <a:path w="904254" h="240000" stroke="0">
                    <a:moveTo>
                      <a:pt x="0" y="0"/>
                    </a:moveTo>
                    <a:lnTo>
                      <a:pt x="0" y="240000"/>
                    </a:lnTo>
                    <a:lnTo>
                      <a:pt x="904254" y="240000"/>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varchar(16)</a:t>
                </a:r>
                <a:endParaRPr lang="zh-CN" sz="1050" kern="100">
                  <a:effectLst/>
                  <a:latin typeface="Calibri"/>
                  <a:ea typeface="宋体"/>
                  <a:cs typeface="Times New Roman"/>
                </a:endParaRPr>
              </a:p>
            </p:txBody>
          </p:sp>
          <p:sp>
            <p:nvSpPr>
              <p:cNvPr id="36" name="Text 33"/>
              <p:cNvSpPr/>
              <p:nvPr/>
            </p:nvSpPr>
            <p:spPr>
              <a:xfrm>
                <a:off x="791112" y="2751358"/>
                <a:ext cx="904254" cy="240000"/>
              </a:xfrm>
              <a:custGeom>
                <a:avLst/>
                <a:gdLst/>
                <a:ahLst/>
                <a:cxnLst/>
                <a:rect l="l" t="t" r="r" b="b"/>
                <a:pathLst>
                  <a:path w="904254" h="240000" fill="none">
                    <a:moveTo>
                      <a:pt x="0" y="0"/>
                    </a:moveTo>
                    <a:lnTo>
                      <a:pt x="0" y="240000"/>
                    </a:lnTo>
                  </a:path>
                  <a:path w="904254" h="240000" fill="none">
                    <a:moveTo>
                      <a:pt x="904254" y="0"/>
                    </a:moveTo>
                    <a:lnTo>
                      <a:pt x="904254" y="240000"/>
                    </a:lnTo>
                  </a:path>
                  <a:path w="904254" h="240000" fill="none">
                    <a:moveTo>
                      <a:pt x="0" y="0"/>
                    </a:moveTo>
                    <a:lnTo>
                      <a:pt x="904254" y="0"/>
                    </a:lnTo>
                  </a:path>
                  <a:path w="904254" h="240000" fill="none">
                    <a:moveTo>
                      <a:pt x="0" y="240000"/>
                    </a:moveTo>
                    <a:lnTo>
                      <a:pt x="904254" y="240000"/>
                    </a:lnTo>
                  </a:path>
                  <a:path w="904254" h="240000" stroke="0">
                    <a:moveTo>
                      <a:pt x="0" y="0"/>
                    </a:moveTo>
                    <a:lnTo>
                      <a:pt x="0" y="240000"/>
                    </a:lnTo>
                    <a:lnTo>
                      <a:pt x="904254" y="240000"/>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37" name="Text 34"/>
              <p:cNvSpPr/>
              <p:nvPr/>
            </p:nvSpPr>
            <p:spPr>
              <a:xfrm>
                <a:off x="-113142" y="2751358"/>
                <a:ext cx="904254" cy="240000"/>
              </a:xfrm>
              <a:custGeom>
                <a:avLst/>
                <a:gdLst/>
                <a:ahLst/>
                <a:cxnLst/>
                <a:rect l="l" t="t" r="r" b="b"/>
                <a:pathLst>
                  <a:path w="904254" h="240000" fill="none">
                    <a:moveTo>
                      <a:pt x="0" y="0"/>
                    </a:moveTo>
                    <a:lnTo>
                      <a:pt x="0" y="240000"/>
                    </a:lnTo>
                  </a:path>
                  <a:path w="904254" h="240000" fill="none">
                    <a:moveTo>
                      <a:pt x="904254" y="0"/>
                    </a:moveTo>
                    <a:lnTo>
                      <a:pt x="904254" y="240000"/>
                    </a:lnTo>
                  </a:path>
                  <a:path w="904254" h="240000" fill="none">
                    <a:moveTo>
                      <a:pt x="0" y="0"/>
                    </a:moveTo>
                    <a:lnTo>
                      <a:pt x="904254" y="0"/>
                    </a:lnTo>
                  </a:path>
                  <a:path w="904254" h="240000" fill="none">
                    <a:moveTo>
                      <a:pt x="0" y="240000"/>
                    </a:moveTo>
                    <a:lnTo>
                      <a:pt x="904254" y="240000"/>
                    </a:lnTo>
                  </a:path>
                  <a:path w="904254" h="240000" stroke="0">
                    <a:moveTo>
                      <a:pt x="0" y="0"/>
                    </a:moveTo>
                    <a:lnTo>
                      <a:pt x="0" y="240000"/>
                    </a:lnTo>
                    <a:lnTo>
                      <a:pt x="904254" y="240000"/>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数据库号</a:t>
                </a:r>
                <a:endParaRPr lang="zh-CN" sz="1050" kern="100">
                  <a:effectLst/>
                  <a:latin typeface="Calibri"/>
                  <a:ea typeface="宋体"/>
                  <a:cs typeface="Times New Roman"/>
                </a:endParaRPr>
              </a:p>
            </p:txBody>
          </p:sp>
        </p:grpSp>
        <p:grpSp>
          <p:nvGrpSpPr>
            <p:cNvPr id="9" name="Group 35"/>
            <p:cNvGrpSpPr/>
            <p:nvPr/>
          </p:nvGrpSpPr>
          <p:grpSpPr>
            <a:xfrm>
              <a:off x="6000" y="949518"/>
              <a:ext cx="1561710" cy="711000"/>
              <a:chOff x="6000" y="949518"/>
              <a:chExt cx="1561710" cy="711000"/>
            </a:xfrm>
          </p:grpSpPr>
          <p:sp>
            <p:nvSpPr>
              <p:cNvPr id="28" name="实体 5"/>
              <p:cNvSpPr/>
              <p:nvPr/>
            </p:nvSpPr>
            <p:spPr>
              <a:xfrm>
                <a:off x="6000" y="949518"/>
                <a:ext cx="1561710" cy="711000"/>
              </a:xfrm>
              <a:custGeom>
                <a:avLst/>
                <a:gdLst>
                  <a:gd name="connsiteX0" fmla="*/ 0 w 1561710"/>
                  <a:gd name="connsiteY0" fmla="*/ 355500 h 711000"/>
                  <a:gd name="connsiteX1" fmla="*/ 780858 w 1561710"/>
                  <a:gd name="connsiteY1" fmla="*/ 0 h 711000"/>
                  <a:gd name="connsiteX2" fmla="*/ 1561710 w 1561710"/>
                  <a:gd name="connsiteY2" fmla="*/ 355500 h 711000"/>
                  <a:gd name="connsiteX3" fmla="*/ 780858 w 1561710"/>
                  <a:gd name="connsiteY3" fmla="*/ 711000 h 711000"/>
                  <a:gd name="connsiteX4" fmla="*/ 281108 w 1561710"/>
                  <a:gd name="connsiteY4" fmla="*/ 85320 h 711000"/>
                  <a:gd name="connsiteX5" fmla="*/ 1280604 w 1561710"/>
                  <a:gd name="connsiteY5" fmla="*/ 85320 h 711000"/>
                  <a:gd name="connsiteX6" fmla="*/ 1280604 w 1561710"/>
                  <a:gd name="connsiteY6" fmla="*/ 625680 h 711000"/>
                  <a:gd name="connsiteX7" fmla="*/ 281108 w 1561710"/>
                  <a:gd name="connsiteY7" fmla="*/ 625680 h 71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0" t="0" r="0" b="0"/>
                <a:pathLst>
                  <a:path w="1561710" h="711000" stroke="0">
                    <a:moveTo>
                      <a:pt x="0" y="355500"/>
                    </a:moveTo>
                    <a:cubicBezTo>
                      <a:pt x="0" y="159163"/>
                      <a:pt x="349601" y="0"/>
                      <a:pt x="780858" y="0"/>
                    </a:cubicBezTo>
                    <a:cubicBezTo>
                      <a:pt x="1212108" y="0"/>
                      <a:pt x="1561710" y="159163"/>
                      <a:pt x="1561710" y="355500"/>
                    </a:cubicBezTo>
                    <a:cubicBezTo>
                      <a:pt x="1561710" y="551837"/>
                      <a:pt x="1212108" y="711000"/>
                      <a:pt x="780858" y="711000"/>
                    </a:cubicBezTo>
                    <a:cubicBezTo>
                      <a:pt x="349601" y="711000"/>
                      <a:pt x="0" y="551837"/>
                      <a:pt x="0" y="355500"/>
                    </a:cubicBezTo>
                    <a:close/>
                  </a:path>
                  <a:path w="1561710" h="711000" fill="none">
                    <a:moveTo>
                      <a:pt x="0" y="355500"/>
                    </a:moveTo>
                    <a:cubicBezTo>
                      <a:pt x="0" y="159163"/>
                      <a:pt x="349601" y="0"/>
                      <a:pt x="780858" y="0"/>
                    </a:cubicBezTo>
                    <a:cubicBezTo>
                      <a:pt x="1212108" y="0"/>
                      <a:pt x="1561710" y="159163"/>
                      <a:pt x="1561710" y="355500"/>
                    </a:cubicBezTo>
                    <a:cubicBezTo>
                      <a:pt x="1561710" y="551837"/>
                      <a:pt x="1212108" y="711000"/>
                      <a:pt x="780858" y="711000"/>
                    </a:cubicBezTo>
                    <a:cubicBezTo>
                      <a:pt x="349601" y="711000"/>
                      <a:pt x="0" y="551837"/>
                      <a:pt x="0" y="355500"/>
                    </a:cubicBezTo>
                    <a:close/>
                    <a:moveTo>
                      <a:pt x="0" y="355500"/>
                    </a:moveTo>
                    <a:lnTo>
                      <a:pt x="1561710" y="355500"/>
                    </a:lnTo>
                  </a:path>
                </a:pathLst>
              </a:custGeom>
              <a:solidFill>
                <a:srgbClr val="E8EFF8"/>
              </a:solidFill>
              <a:ln w="6000" cap="flat">
                <a:solidFill>
                  <a:srgbClr val="83B3E3"/>
                </a:solidFill>
                <a:bevel/>
              </a:ln>
            </p:spPr>
            <p:txBody>
              <a:bodyPr/>
              <a:lstStyle/>
              <a:p>
                <a:endParaRPr lang="zh-CN" altLang="en-US"/>
              </a:p>
            </p:txBody>
          </p:sp>
          <p:sp>
            <p:nvSpPr>
              <p:cNvPr id="29" name="Text 36"/>
              <p:cNvSpPr txBox="1"/>
              <p:nvPr/>
            </p:nvSpPr>
            <p:spPr>
              <a:xfrm>
                <a:off x="6000" y="949518"/>
                <a:ext cx="1561710" cy="355500"/>
              </a:xfrm>
              <a:prstGeom prst="rect">
                <a:avLst/>
              </a:prstGeom>
              <a:noFill/>
            </p:spPr>
            <p:txBody>
              <a:bodyPr wrap="square" lIns="24000" tIns="0" rIns="24000" bIns="0" rtlCol="0" anchor="ctr"/>
              <a:lstStyle/>
              <a:p>
                <a:pPr algn="ctr">
                  <a:spcAft>
                    <a:spcPts val="0"/>
                  </a:spcAft>
                </a:pPr>
                <a:r>
                  <a:rPr lang="zh-CN" sz="600" kern="100">
                    <a:solidFill>
                      <a:srgbClr val="1F6391"/>
                    </a:solidFill>
                    <a:effectLst/>
                    <a:latin typeface="Calibri"/>
                    <a:ea typeface="宋体"/>
                    <a:cs typeface="Times New Roman"/>
                  </a:rPr>
                  <a:t>创建</a:t>
                </a:r>
                <a:endParaRPr lang="zh-CN" sz="1050" kern="100">
                  <a:effectLst/>
                  <a:latin typeface="Calibri"/>
                  <a:ea typeface="宋体"/>
                  <a:cs typeface="Times New Roman"/>
                </a:endParaRPr>
              </a:p>
            </p:txBody>
          </p:sp>
          <p:sp>
            <p:nvSpPr>
              <p:cNvPr id="30" name="Text 37"/>
              <p:cNvSpPr txBox="1"/>
              <p:nvPr/>
            </p:nvSpPr>
            <p:spPr>
              <a:xfrm>
                <a:off x="6000" y="1305018"/>
                <a:ext cx="1561710" cy="355500"/>
              </a:xfrm>
              <a:prstGeom prst="rect">
                <a:avLst/>
              </a:prstGeom>
              <a:noFill/>
            </p:spPr>
            <p:txBody>
              <a:bodyPr wrap="square" lIns="24000" tIns="0" rIns="24000" bIns="0" rtlCol="0" anchor="ctr"/>
              <a:lstStyle/>
              <a:p>
                <a:pPr algn="ctr">
                  <a:spcAft>
                    <a:spcPts val="0"/>
                  </a:spcAft>
                </a:pPr>
                <a:r>
                  <a:rPr lang="zh-CN" sz="600" kern="100">
                    <a:solidFill>
                      <a:srgbClr val="1F6391"/>
                    </a:solidFill>
                    <a:effectLst/>
                    <a:latin typeface="Calibri"/>
                    <a:ea typeface="宋体"/>
                    <a:cs typeface="Times New Roman"/>
                  </a:rPr>
                  <a:t>账号</a:t>
                </a:r>
                <a:r>
                  <a:rPr lang="en-US" sz="600" kern="100">
                    <a:solidFill>
                      <a:srgbClr val="1F6391"/>
                    </a:solidFill>
                    <a:effectLst/>
                    <a:latin typeface="Calibri"/>
                    <a:ea typeface="宋体"/>
                    <a:cs typeface="Times New Roman"/>
                  </a:rPr>
                  <a:t> varchar</a:t>
                </a:r>
                <a:r>
                  <a:rPr lang="zh-CN" sz="600" kern="100">
                    <a:solidFill>
                      <a:srgbClr val="1F6391"/>
                    </a:solidFill>
                    <a:effectLst/>
                    <a:latin typeface="Calibri"/>
                    <a:ea typeface="宋体"/>
                    <a:cs typeface="Times New Roman"/>
                  </a:rPr>
                  <a:t>（</a:t>
                </a:r>
                <a:r>
                  <a:rPr lang="en-US" sz="600" kern="100">
                    <a:solidFill>
                      <a:srgbClr val="1F6391"/>
                    </a:solidFill>
                    <a:effectLst/>
                    <a:latin typeface="Calibri"/>
                    <a:ea typeface="宋体"/>
                    <a:cs typeface="Times New Roman"/>
                  </a:rPr>
                  <a:t>10</a:t>
                </a:r>
                <a:r>
                  <a:rPr lang="zh-CN" sz="600" kern="100">
                    <a:solidFill>
                      <a:srgbClr val="1F6391"/>
                    </a:solidFill>
                    <a:effectLst/>
                    <a:latin typeface="Calibri"/>
                    <a:ea typeface="宋体"/>
                    <a:cs typeface="Times New Roman"/>
                  </a:rPr>
                  <a:t>）</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时间</a:t>
                </a:r>
                <a:r>
                  <a:rPr lang="en-US" sz="600" kern="100">
                    <a:solidFill>
                      <a:srgbClr val="1F6391"/>
                    </a:solidFill>
                    <a:effectLst/>
                    <a:latin typeface="Calibri"/>
                    <a:ea typeface="宋体"/>
                    <a:cs typeface="Times New Roman"/>
                  </a:rPr>
                  <a:t>     DATATIME</a:t>
                </a:r>
                <a:endParaRPr lang="zh-CN" sz="1050" kern="100">
                  <a:effectLst/>
                  <a:latin typeface="Calibri"/>
                  <a:ea typeface="宋体"/>
                  <a:cs typeface="Times New Roman"/>
                </a:endParaRPr>
              </a:p>
            </p:txBody>
          </p:sp>
        </p:grpSp>
        <p:sp>
          <p:nvSpPr>
            <p:cNvPr id="10" name="ConnectLine"/>
            <p:cNvSpPr/>
            <p:nvPr/>
          </p:nvSpPr>
          <p:spPr>
            <a:xfrm>
              <a:off x="786858" y="481477"/>
              <a:ext cx="6000" cy="468041"/>
            </a:xfrm>
            <a:custGeom>
              <a:avLst/>
              <a:gdLst>
                <a:gd name="rtl" fmla="*/ -39000 w 6000"/>
                <a:gd name="rtt" fmla="*/ 172020 h 468041"/>
                <a:gd name="rtr" fmla="*/ 39000 w 6000"/>
                <a:gd name="rtb" fmla="*/ 296020 h 468041"/>
              </a:gdLst>
              <a:ahLst/>
              <a:cxnLst/>
              <a:rect l="rtl" t="rtt" r="rtr" b="rtb"/>
              <a:pathLst>
                <a:path w="6000" h="468041" fill="none">
                  <a:moveTo>
                    <a:pt x="0" y="0"/>
                  </a:moveTo>
                  <a:lnTo>
                    <a:pt x="0" y="468041"/>
                  </a:lnTo>
                </a:path>
              </a:pathLst>
            </a:custGeom>
            <a:noFill/>
            <a:ln w="6000" cap="flat">
              <a:solidFill>
                <a:srgbClr val="236EA1"/>
              </a:solidFill>
              <a:bevel/>
            </a:ln>
          </p:spPr>
          <p:txBody>
            <a:bodyPr wrap="square" lIns="24000" tIns="0" rIns="24000" bIns="0" rtlCol="0" anchor="ctr"/>
            <a:lstStyle/>
            <a:p>
              <a:pPr algn="ctr">
                <a:spcAft>
                  <a:spcPts val="0"/>
                </a:spcAft>
              </a:pPr>
              <a:r>
                <a:rPr lang="en-US" sz="600" kern="100">
                  <a:solidFill>
                    <a:srgbClr val="1F6391"/>
                  </a:solidFill>
                  <a:effectLst/>
                  <a:highlight>
                    <a:srgbClr val="FFFFFF"/>
                  </a:highlight>
                  <a:latin typeface="宋体"/>
                  <a:ea typeface="宋体"/>
                  <a:cs typeface="Times New Roman"/>
                </a:rPr>
                <a:t>1</a:t>
              </a:r>
              <a:endParaRPr lang="zh-CN" sz="1050" kern="100">
                <a:effectLst/>
                <a:latin typeface="Calibri"/>
                <a:ea typeface="宋体"/>
                <a:cs typeface="Times New Roman"/>
              </a:endParaRPr>
            </a:p>
          </p:txBody>
        </p:sp>
        <p:sp>
          <p:nvSpPr>
            <p:cNvPr id="11" name="ConnectLine"/>
            <p:cNvSpPr/>
            <p:nvPr/>
          </p:nvSpPr>
          <p:spPr>
            <a:xfrm>
              <a:off x="786858" y="1660520"/>
              <a:ext cx="6000" cy="510680"/>
            </a:xfrm>
            <a:custGeom>
              <a:avLst/>
              <a:gdLst>
                <a:gd name="rtl" fmla="*/ -39000 w 6000"/>
                <a:gd name="rtt" fmla="*/ 193340 h 510680"/>
                <a:gd name="rtr" fmla="*/ 39000 w 6000"/>
                <a:gd name="rtb" fmla="*/ 317341 h 510680"/>
              </a:gdLst>
              <a:ahLst/>
              <a:cxnLst/>
              <a:rect l="rtl" t="rtt" r="rtr" b="rtb"/>
              <a:pathLst>
                <a:path w="6000" h="510680" fill="none">
                  <a:moveTo>
                    <a:pt x="0" y="0"/>
                  </a:moveTo>
                  <a:lnTo>
                    <a:pt x="0" y="510680"/>
                  </a:lnTo>
                </a:path>
              </a:pathLst>
            </a:custGeom>
            <a:noFill/>
            <a:ln w="6000" cap="flat">
              <a:solidFill>
                <a:srgbClr val="236EA1"/>
              </a:solidFill>
              <a:bevel/>
            </a:ln>
          </p:spPr>
          <p:txBody>
            <a:bodyPr wrap="square" lIns="24000" tIns="0" rIns="24000" bIns="0" rtlCol="0" anchor="ctr"/>
            <a:lstStyle/>
            <a:p>
              <a:pPr algn="ctr">
                <a:spcAft>
                  <a:spcPts val="0"/>
                </a:spcAft>
              </a:pPr>
              <a:r>
                <a:rPr lang="en-US" sz="600" kern="100">
                  <a:solidFill>
                    <a:srgbClr val="1F6391"/>
                  </a:solidFill>
                  <a:effectLst/>
                  <a:highlight>
                    <a:srgbClr val="FFFFFF"/>
                  </a:highlight>
                  <a:latin typeface="宋体"/>
                  <a:ea typeface="宋体"/>
                  <a:cs typeface="Times New Roman"/>
                </a:rPr>
                <a:t>n</a:t>
              </a:r>
              <a:endParaRPr lang="zh-CN" sz="1050" kern="100">
                <a:effectLst/>
                <a:latin typeface="Calibri"/>
                <a:ea typeface="宋体"/>
                <a:cs typeface="Times New Roman"/>
              </a:endParaRPr>
            </a:p>
          </p:txBody>
        </p:sp>
        <p:sp>
          <p:nvSpPr>
            <p:cNvPr id="12" name="参与 2"/>
            <p:cNvSpPr/>
            <p:nvPr/>
          </p:nvSpPr>
          <p:spPr>
            <a:xfrm>
              <a:off x="1686858" y="2581278"/>
              <a:ext cx="2555934" cy="6000"/>
            </a:xfrm>
            <a:custGeom>
              <a:avLst/>
              <a:gdLst>
                <a:gd name="rtl" fmla="*/ 1181632 w 2555934"/>
                <a:gd name="rtt" fmla="*/ -68000 h 6000"/>
                <a:gd name="rtr" fmla="*/ 1379632 w 2555934"/>
                <a:gd name="rtb" fmla="*/ 68000 h 6000"/>
              </a:gdLst>
              <a:ahLst/>
              <a:cxnLst/>
              <a:rect l="rtl" t="rtt" r="rtr" b="rtb"/>
              <a:pathLst>
                <a:path w="2555934" h="6000" fill="none">
                  <a:moveTo>
                    <a:pt x="0" y="0"/>
                  </a:moveTo>
                  <a:lnTo>
                    <a:pt x="2363934" y="0"/>
                  </a:lnTo>
                  <a:lnTo>
                    <a:pt x="2555934" y="5330"/>
                  </a:lnTo>
                </a:path>
              </a:pathLst>
            </a:custGeom>
            <a:noFill/>
            <a:ln w="6000" cap="flat">
              <a:solidFill>
                <a:srgbClr val="6D6D6D"/>
              </a:solidFill>
              <a:bevel/>
              <a:headEnd type="arrow" w="med" len="med"/>
            </a:ln>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导出</a:t>
              </a:r>
              <a:endParaRPr lang="zh-CN" sz="1050" kern="100">
                <a:effectLst/>
                <a:latin typeface="Calibri"/>
                <a:ea typeface="宋体"/>
                <a:cs typeface="Times New Roman"/>
              </a:endParaRPr>
            </a:p>
          </p:txBody>
        </p:sp>
        <p:grpSp>
          <p:nvGrpSpPr>
            <p:cNvPr id="13" name="Group 38"/>
            <p:cNvGrpSpPr/>
            <p:nvPr/>
          </p:nvGrpSpPr>
          <p:grpSpPr>
            <a:xfrm>
              <a:off x="4619484" y="956532"/>
              <a:ext cx="1090500" cy="621207"/>
              <a:chOff x="4619484" y="956532"/>
              <a:chExt cx="1090500" cy="621207"/>
            </a:xfrm>
          </p:grpSpPr>
          <p:sp>
            <p:nvSpPr>
              <p:cNvPr id="25" name="实体 5"/>
              <p:cNvSpPr/>
              <p:nvPr/>
            </p:nvSpPr>
            <p:spPr>
              <a:xfrm>
                <a:off x="4619484" y="956532"/>
                <a:ext cx="1090500" cy="621206"/>
              </a:xfrm>
              <a:custGeom>
                <a:avLst/>
                <a:gdLst>
                  <a:gd name="connsiteX0" fmla="*/ 0 w 1090500"/>
                  <a:gd name="connsiteY0" fmla="*/ 310603 h 621206"/>
                  <a:gd name="connsiteX1" fmla="*/ 545250 w 1090500"/>
                  <a:gd name="connsiteY1" fmla="*/ 0 h 621206"/>
                  <a:gd name="connsiteX2" fmla="*/ 1090500 w 1090500"/>
                  <a:gd name="connsiteY2" fmla="*/ 310603 h 621206"/>
                  <a:gd name="connsiteX3" fmla="*/ 545250 w 1090500"/>
                  <a:gd name="connsiteY3" fmla="*/ 621206 h 621206"/>
                  <a:gd name="connsiteX4" fmla="*/ 196290 w 1090500"/>
                  <a:gd name="connsiteY4" fmla="*/ 74545 h 621206"/>
                  <a:gd name="connsiteX5" fmla="*/ 894210 w 1090500"/>
                  <a:gd name="connsiteY5" fmla="*/ 74545 h 621206"/>
                  <a:gd name="connsiteX6" fmla="*/ 894210 w 1090500"/>
                  <a:gd name="connsiteY6" fmla="*/ 546662 h 621206"/>
                  <a:gd name="connsiteX7" fmla="*/ 196290 w 1090500"/>
                  <a:gd name="connsiteY7" fmla="*/ 546662 h 62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0" t="0" r="0" b="0"/>
                <a:pathLst>
                  <a:path w="1090500" h="621206" stroke="0">
                    <a:moveTo>
                      <a:pt x="0" y="310603"/>
                    </a:moveTo>
                    <a:cubicBezTo>
                      <a:pt x="0" y="139062"/>
                      <a:pt x="244117" y="0"/>
                      <a:pt x="545250" y="0"/>
                    </a:cubicBezTo>
                    <a:cubicBezTo>
                      <a:pt x="846383" y="0"/>
                      <a:pt x="1090500" y="139062"/>
                      <a:pt x="1090500" y="310603"/>
                    </a:cubicBezTo>
                    <a:cubicBezTo>
                      <a:pt x="1090500" y="482144"/>
                      <a:pt x="846383" y="621206"/>
                      <a:pt x="545250" y="621206"/>
                    </a:cubicBezTo>
                    <a:cubicBezTo>
                      <a:pt x="244117" y="621206"/>
                      <a:pt x="0" y="482144"/>
                      <a:pt x="0" y="310603"/>
                    </a:cubicBezTo>
                    <a:close/>
                  </a:path>
                  <a:path w="1090500" h="621206" fill="none">
                    <a:moveTo>
                      <a:pt x="0" y="310603"/>
                    </a:moveTo>
                    <a:cubicBezTo>
                      <a:pt x="0" y="139062"/>
                      <a:pt x="244117" y="0"/>
                      <a:pt x="545250" y="0"/>
                    </a:cubicBezTo>
                    <a:cubicBezTo>
                      <a:pt x="846383" y="0"/>
                      <a:pt x="1090500" y="139062"/>
                      <a:pt x="1090500" y="310603"/>
                    </a:cubicBezTo>
                    <a:cubicBezTo>
                      <a:pt x="1090500" y="482144"/>
                      <a:pt x="846383" y="621206"/>
                      <a:pt x="545250" y="621206"/>
                    </a:cubicBezTo>
                    <a:cubicBezTo>
                      <a:pt x="244117" y="621206"/>
                      <a:pt x="0" y="482144"/>
                      <a:pt x="0" y="310603"/>
                    </a:cubicBezTo>
                    <a:close/>
                    <a:moveTo>
                      <a:pt x="0" y="310603"/>
                    </a:moveTo>
                    <a:lnTo>
                      <a:pt x="1090500" y="310603"/>
                    </a:lnTo>
                  </a:path>
                </a:pathLst>
              </a:custGeom>
              <a:solidFill>
                <a:srgbClr val="E8EFF8"/>
              </a:solidFill>
              <a:ln w="6000" cap="flat">
                <a:solidFill>
                  <a:srgbClr val="83B3E3"/>
                </a:solidFill>
                <a:bevel/>
              </a:ln>
            </p:spPr>
            <p:txBody>
              <a:bodyPr/>
              <a:lstStyle/>
              <a:p>
                <a:endParaRPr lang="zh-CN" altLang="en-US"/>
              </a:p>
            </p:txBody>
          </p:sp>
          <p:sp>
            <p:nvSpPr>
              <p:cNvPr id="26" name="Text 39"/>
              <p:cNvSpPr txBox="1"/>
              <p:nvPr/>
            </p:nvSpPr>
            <p:spPr>
              <a:xfrm>
                <a:off x="4619484" y="956532"/>
                <a:ext cx="1090500" cy="310603"/>
              </a:xfrm>
              <a:prstGeom prst="rect">
                <a:avLst/>
              </a:prstGeom>
              <a:noFill/>
            </p:spPr>
            <p:txBody>
              <a:bodyPr wrap="square" lIns="24000" tIns="0" rIns="24000" bIns="0" rtlCol="0" anchor="ctr"/>
              <a:lstStyle/>
              <a:p>
                <a:pPr algn="ctr">
                  <a:spcAft>
                    <a:spcPts val="0"/>
                  </a:spcAft>
                </a:pPr>
                <a:r>
                  <a:rPr lang="zh-CN" sz="600" kern="100">
                    <a:solidFill>
                      <a:srgbClr val="1F6391"/>
                    </a:solidFill>
                    <a:effectLst/>
                    <a:latin typeface="Calibri"/>
                    <a:ea typeface="宋体"/>
                    <a:cs typeface="Times New Roman"/>
                  </a:rPr>
                  <a:t>管理</a:t>
                </a:r>
                <a:endParaRPr lang="zh-CN" sz="1050" kern="100">
                  <a:effectLst/>
                  <a:latin typeface="Calibri"/>
                  <a:ea typeface="宋体"/>
                  <a:cs typeface="Times New Roman"/>
                </a:endParaRPr>
              </a:p>
            </p:txBody>
          </p:sp>
          <p:sp>
            <p:nvSpPr>
              <p:cNvPr id="27" name="Text 40"/>
              <p:cNvSpPr txBox="1"/>
              <p:nvPr/>
            </p:nvSpPr>
            <p:spPr>
              <a:xfrm>
                <a:off x="4619484" y="1267136"/>
                <a:ext cx="1090500" cy="310603"/>
              </a:xfrm>
              <a:prstGeom prst="rect">
                <a:avLst/>
              </a:prstGeom>
              <a:noFill/>
            </p:spPr>
            <p:txBody>
              <a:bodyPr wrap="square" lIns="24000" tIns="0" rIns="24000" bIns="0" rtlCol="0" anchor="ctr"/>
              <a:lstStyle/>
              <a:p>
                <a:pPr algn="ctr">
                  <a:spcAft>
                    <a:spcPts val="0"/>
                  </a:spcAft>
                </a:pPr>
                <a:r>
                  <a:rPr lang="zh-CN" sz="600" kern="100">
                    <a:solidFill>
                      <a:srgbClr val="1F6391"/>
                    </a:solidFill>
                    <a:effectLst/>
                    <a:latin typeface="Calibri"/>
                    <a:ea typeface="宋体"/>
                    <a:cs typeface="Times New Roman"/>
                  </a:rPr>
                  <a:t>管理员编号</a:t>
                </a:r>
                <a:r>
                  <a:rPr lang="en-US" sz="600" kern="100">
                    <a:solidFill>
                      <a:srgbClr val="1F6391"/>
                    </a:solidFill>
                    <a:effectLst/>
                    <a:latin typeface="Calibri"/>
                    <a:ea typeface="宋体"/>
                    <a:cs typeface="Times New Roman"/>
                  </a:rPr>
                  <a:t> varchar(10)</a:t>
                </a:r>
                <a:endParaRPr lang="zh-CN" sz="1050" kern="100">
                  <a:effectLst/>
                  <a:latin typeface="Calibri"/>
                  <a:ea typeface="宋体"/>
                  <a:cs typeface="Times New Roman"/>
                </a:endParaRPr>
              </a:p>
            </p:txBody>
          </p:sp>
        </p:grpSp>
        <p:sp>
          <p:nvSpPr>
            <p:cNvPr id="14" name="ConnectLine"/>
            <p:cNvSpPr/>
            <p:nvPr/>
          </p:nvSpPr>
          <p:spPr>
            <a:xfrm>
              <a:off x="5169984" y="6000"/>
              <a:ext cx="6000" cy="950532"/>
            </a:xfrm>
            <a:custGeom>
              <a:avLst/>
              <a:gdLst>
                <a:gd name="rtl" fmla="*/ -39000 w 6000"/>
                <a:gd name="rtt" fmla="*/ 415891 h 950532"/>
                <a:gd name="rtr" fmla="*/ 39000 w 6000"/>
                <a:gd name="rtb" fmla="*/ 539891 h 950532"/>
              </a:gdLst>
              <a:ahLst/>
              <a:cxnLst/>
              <a:rect l="rtl" t="rtt" r="rtr" b="rtb"/>
              <a:pathLst>
                <a:path w="6000" h="950532" fill="none">
                  <a:moveTo>
                    <a:pt x="0" y="0"/>
                  </a:moveTo>
                  <a:lnTo>
                    <a:pt x="0" y="758532"/>
                  </a:lnTo>
                  <a:lnTo>
                    <a:pt x="-5250" y="950532"/>
                  </a:lnTo>
                </a:path>
              </a:pathLst>
            </a:custGeom>
            <a:noFill/>
            <a:ln w="6000" cap="flat">
              <a:solidFill>
                <a:srgbClr val="236EA1"/>
              </a:solidFill>
              <a:bevel/>
            </a:ln>
          </p:spPr>
          <p:txBody>
            <a:bodyPr wrap="square" lIns="24000" tIns="0" rIns="24000" bIns="0" rtlCol="0" anchor="ctr"/>
            <a:lstStyle/>
            <a:p>
              <a:pPr algn="ctr">
                <a:spcAft>
                  <a:spcPts val="0"/>
                </a:spcAft>
              </a:pPr>
              <a:r>
                <a:rPr lang="en-US" sz="600" kern="100">
                  <a:solidFill>
                    <a:srgbClr val="1F6391"/>
                  </a:solidFill>
                  <a:effectLst/>
                  <a:highlight>
                    <a:srgbClr val="FFFFFF"/>
                  </a:highlight>
                  <a:latin typeface="宋体"/>
                  <a:ea typeface="宋体"/>
                  <a:cs typeface="Times New Roman"/>
                </a:rPr>
                <a:t>1</a:t>
              </a:r>
              <a:endParaRPr lang="zh-CN" sz="1050" kern="100">
                <a:effectLst/>
                <a:latin typeface="Calibri"/>
                <a:ea typeface="宋体"/>
                <a:cs typeface="Times New Roman"/>
              </a:endParaRPr>
            </a:p>
          </p:txBody>
        </p:sp>
        <p:sp>
          <p:nvSpPr>
            <p:cNvPr id="15" name="ConnectLine"/>
            <p:cNvSpPr/>
            <p:nvPr/>
          </p:nvSpPr>
          <p:spPr>
            <a:xfrm>
              <a:off x="5164734" y="1577739"/>
              <a:ext cx="6000" cy="593462"/>
            </a:xfrm>
            <a:custGeom>
              <a:avLst/>
              <a:gdLst>
                <a:gd name="rtl" fmla="*/ -39000 w 6000"/>
                <a:gd name="rtt" fmla="*/ 234731 h 593462"/>
                <a:gd name="rtr" fmla="*/ 39000 w 6000"/>
                <a:gd name="rtb" fmla="*/ 358731 h 593462"/>
              </a:gdLst>
              <a:ahLst/>
              <a:cxnLst/>
              <a:rect l="rtl" t="rtt" r="rtr" b="rtb"/>
              <a:pathLst>
                <a:path w="6000" h="593462" fill="none">
                  <a:moveTo>
                    <a:pt x="0" y="0"/>
                  </a:moveTo>
                  <a:lnTo>
                    <a:pt x="0" y="593462"/>
                  </a:lnTo>
                </a:path>
              </a:pathLst>
            </a:custGeom>
            <a:noFill/>
            <a:ln w="6000" cap="flat">
              <a:solidFill>
                <a:srgbClr val="236EA1"/>
              </a:solidFill>
              <a:bevel/>
            </a:ln>
          </p:spPr>
          <p:txBody>
            <a:bodyPr wrap="square" lIns="24000" tIns="0" rIns="24000" bIns="0" rtlCol="0" anchor="ctr"/>
            <a:lstStyle/>
            <a:p>
              <a:pPr algn="ctr">
                <a:spcAft>
                  <a:spcPts val="0"/>
                </a:spcAft>
              </a:pPr>
              <a:r>
                <a:rPr lang="en-US" sz="600" kern="100">
                  <a:solidFill>
                    <a:srgbClr val="1F6391"/>
                  </a:solidFill>
                  <a:effectLst/>
                  <a:highlight>
                    <a:srgbClr val="FFFFFF"/>
                  </a:highlight>
                  <a:latin typeface="宋体"/>
                  <a:ea typeface="宋体"/>
                  <a:cs typeface="Times New Roman"/>
                </a:rPr>
                <a:t>n</a:t>
              </a:r>
              <a:endParaRPr lang="zh-CN" sz="1050" kern="100">
                <a:effectLst/>
                <a:latin typeface="Calibri"/>
                <a:ea typeface="宋体"/>
                <a:cs typeface="Times New Roman"/>
              </a:endParaRPr>
            </a:p>
          </p:txBody>
        </p:sp>
        <p:sp>
          <p:nvSpPr>
            <p:cNvPr id="16" name="Text 41"/>
            <p:cNvSpPr txBox="1"/>
            <p:nvPr/>
          </p:nvSpPr>
          <p:spPr>
            <a:xfrm>
              <a:off x="0" y="0"/>
              <a:ext cx="5715984" cy="530148"/>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7" name="Text 42"/>
            <p:cNvSpPr txBox="1"/>
            <p:nvPr/>
          </p:nvSpPr>
          <p:spPr>
            <a:xfrm>
              <a:off x="0" y="1325370"/>
              <a:ext cx="5715984" cy="530148"/>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8" name="Text 43"/>
            <p:cNvSpPr txBox="1"/>
            <p:nvPr/>
          </p:nvSpPr>
          <p:spPr>
            <a:xfrm>
              <a:off x="0" y="2120592"/>
              <a:ext cx="5715984" cy="530148"/>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9" name="Text 44"/>
            <p:cNvSpPr txBox="1"/>
            <p:nvPr/>
          </p:nvSpPr>
          <p:spPr>
            <a:xfrm>
              <a:off x="0" y="0"/>
              <a:ext cx="5715984" cy="530148"/>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0" name="Text 45"/>
            <p:cNvSpPr txBox="1"/>
            <p:nvPr/>
          </p:nvSpPr>
          <p:spPr>
            <a:xfrm>
              <a:off x="0" y="1325370"/>
              <a:ext cx="5715984" cy="530148"/>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1" name="Text 46"/>
            <p:cNvSpPr txBox="1"/>
            <p:nvPr/>
          </p:nvSpPr>
          <p:spPr>
            <a:xfrm>
              <a:off x="0" y="2120592"/>
              <a:ext cx="5715984" cy="530148"/>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2" name="Text 47"/>
            <p:cNvSpPr txBox="1"/>
            <p:nvPr/>
          </p:nvSpPr>
          <p:spPr>
            <a:xfrm>
              <a:off x="0" y="0"/>
              <a:ext cx="5715984" cy="530148"/>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3" name="Text 48"/>
            <p:cNvSpPr txBox="1"/>
            <p:nvPr/>
          </p:nvSpPr>
          <p:spPr>
            <a:xfrm>
              <a:off x="0" y="1325370"/>
              <a:ext cx="5715984" cy="530148"/>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4" name="Text 49"/>
            <p:cNvSpPr txBox="1"/>
            <p:nvPr/>
          </p:nvSpPr>
          <p:spPr>
            <a:xfrm>
              <a:off x="-43" y="2120590"/>
              <a:ext cx="5715985" cy="881426"/>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grpSp>
    </p:spTree>
    <p:extLst>
      <p:ext uri="{BB962C8B-B14F-4D97-AF65-F5344CB8AC3E}">
        <p14:creationId xmlns:p14="http://schemas.microsoft.com/office/powerpoint/2010/main" val="3282386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4"/>
          <p:cNvSpPr txBox="1"/>
          <p:nvPr/>
        </p:nvSpPr>
        <p:spPr>
          <a:xfrm>
            <a:off x="3643581" y="103685"/>
            <a:ext cx="902811" cy="523220"/>
          </a:xfrm>
          <a:prstGeom prst="rect">
            <a:avLst/>
          </a:prstGeom>
          <a:noFill/>
        </p:spPr>
        <p:txBody>
          <a:bodyPr wrap="none" rtlCol="0">
            <a:spAutoFit/>
          </a:bodyPr>
          <a:lstStyle/>
          <a:p>
            <a:r>
              <a:rPr lang="en-US" altLang="zh-CN" sz="2800" dirty="0">
                <a:latin typeface="隶书" panose="02010509060101010101" pitchFamily="49" charset="-122"/>
                <a:ea typeface="隶书" panose="02010509060101010101" pitchFamily="49" charset="-122"/>
              </a:rPr>
              <a:t>ER</a:t>
            </a:r>
            <a:r>
              <a:rPr lang="zh-CN" altLang="en-US" sz="2800" dirty="0">
                <a:latin typeface="隶书" panose="02010509060101010101" pitchFamily="49" charset="-122"/>
                <a:ea typeface="隶书" panose="02010509060101010101" pitchFamily="49" charset="-122"/>
              </a:rPr>
              <a:t>图</a:t>
            </a:r>
          </a:p>
        </p:txBody>
      </p:sp>
      <p:grpSp>
        <p:nvGrpSpPr>
          <p:cNvPr id="3" name="Page-1"/>
          <p:cNvGrpSpPr/>
          <p:nvPr/>
        </p:nvGrpSpPr>
        <p:grpSpPr>
          <a:xfrm>
            <a:off x="1391285" y="850451"/>
            <a:ext cx="6056338" cy="3953547"/>
            <a:chOff x="0" y="0"/>
            <a:chExt cx="6361842" cy="4908486"/>
          </a:xfrm>
        </p:grpSpPr>
        <p:grpSp>
          <p:nvGrpSpPr>
            <p:cNvPr id="4" name="组合 3"/>
            <p:cNvGrpSpPr/>
            <p:nvPr/>
          </p:nvGrpSpPr>
          <p:grpSpPr>
            <a:xfrm>
              <a:off x="6000" y="6000"/>
              <a:ext cx="6331842" cy="4878486"/>
              <a:chOff x="6000" y="6000"/>
              <a:chExt cx="6331842" cy="4878486"/>
            </a:xfrm>
          </p:grpSpPr>
          <p:sp>
            <p:nvSpPr>
              <p:cNvPr id="89" name="任意多边形: 形状 117"/>
              <p:cNvSpPr/>
              <p:nvPr/>
            </p:nvSpPr>
            <p:spPr>
              <a:xfrm>
                <a:off x="10272" y="6000"/>
                <a:ext cx="6319140" cy="4878486"/>
              </a:xfrm>
              <a:custGeom>
                <a:avLst/>
                <a:gdLst/>
                <a:ahLst/>
                <a:cxnLst/>
                <a:rect l="0" t="0" r="0" b="0"/>
                <a:pathLst>
                  <a:path w="6319140" h="4878486">
                    <a:moveTo>
                      <a:pt x="0" y="0"/>
                    </a:moveTo>
                    <a:lnTo>
                      <a:pt x="6319140" y="0"/>
                    </a:lnTo>
                    <a:lnTo>
                      <a:pt x="6319140" y="4878486"/>
                    </a:lnTo>
                    <a:lnTo>
                      <a:pt x="0" y="4878486"/>
                    </a:lnTo>
                    <a:lnTo>
                      <a:pt x="0" y="0"/>
                    </a:lnTo>
                    <a:close/>
                  </a:path>
                </a:pathLst>
              </a:custGeom>
              <a:solidFill>
                <a:srgbClr val="F4FFFF"/>
              </a:solidFill>
              <a:ln w="6000" cap="flat">
                <a:noFill/>
                <a:bevel/>
              </a:ln>
            </p:spPr>
            <p:txBody>
              <a:bodyPr/>
              <a:lstStyle/>
              <a:p>
                <a:endParaRPr lang="zh-CN" altLang="en-US"/>
              </a:p>
            </p:txBody>
          </p:sp>
          <p:sp>
            <p:nvSpPr>
              <p:cNvPr id="90" name="任意多边形: 形状 118"/>
              <p:cNvSpPr/>
              <p:nvPr/>
            </p:nvSpPr>
            <p:spPr>
              <a:xfrm>
                <a:off x="6000" y="6006"/>
                <a:ext cx="4429728" cy="4875522"/>
              </a:xfrm>
              <a:custGeom>
                <a:avLst/>
                <a:gdLst/>
                <a:ahLst/>
                <a:cxnLst/>
                <a:rect l="0" t="0" r="0" b="0"/>
                <a:pathLst>
                  <a:path w="4429728" h="4875522">
                    <a:moveTo>
                      <a:pt x="0" y="0"/>
                    </a:moveTo>
                    <a:lnTo>
                      <a:pt x="4261062" y="4875522"/>
                    </a:lnTo>
                    <a:lnTo>
                      <a:pt x="4429728" y="4865280"/>
                    </a:lnTo>
                    <a:lnTo>
                      <a:pt x="133206" y="6518"/>
                    </a:lnTo>
                    <a:lnTo>
                      <a:pt x="0" y="0"/>
                    </a:lnTo>
                    <a:close/>
                  </a:path>
                </a:pathLst>
              </a:custGeom>
              <a:solidFill>
                <a:srgbClr val="FFFFFF"/>
              </a:solidFill>
              <a:ln w="6000" cap="flat">
                <a:noFill/>
                <a:bevel/>
              </a:ln>
            </p:spPr>
            <p:txBody>
              <a:bodyPr/>
              <a:lstStyle/>
              <a:p>
                <a:endParaRPr lang="zh-CN" altLang="en-US"/>
              </a:p>
            </p:txBody>
          </p:sp>
          <p:sp>
            <p:nvSpPr>
              <p:cNvPr id="91" name="任意多边形: 形状 119"/>
              <p:cNvSpPr/>
              <p:nvPr/>
            </p:nvSpPr>
            <p:spPr>
              <a:xfrm>
                <a:off x="434736" y="11232"/>
                <a:ext cx="4432014" cy="4870296"/>
              </a:xfrm>
              <a:custGeom>
                <a:avLst/>
                <a:gdLst/>
                <a:ahLst/>
                <a:cxnLst/>
                <a:rect l="0" t="0" r="0" b="0"/>
                <a:pathLst>
                  <a:path w="4432014" h="4870296">
                    <a:moveTo>
                      <a:pt x="0" y="0"/>
                    </a:moveTo>
                    <a:lnTo>
                      <a:pt x="4282092" y="4860054"/>
                    </a:lnTo>
                    <a:lnTo>
                      <a:pt x="4432014" y="4870296"/>
                    </a:lnTo>
                    <a:lnTo>
                      <a:pt x="129306" y="12288"/>
                    </a:lnTo>
                    <a:lnTo>
                      <a:pt x="0" y="0"/>
                    </a:lnTo>
                    <a:close/>
                  </a:path>
                </a:pathLst>
              </a:custGeom>
              <a:solidFill>
                <a:srgbClr val="FFFFFF"/>
              </a:solidFill>
              <a:ln w="6000" cap="flat">
                <a:noFill/>
                <a:bevel/>
              </a:ln>
            </p:spPr>
            <p:txBody>
              <a:bodyPr/>
              <a:lstStyle/>
              <a:p>
                <a:endParaRPr lang="zh-CN" altLang="en-US"/>
              </a:p>
            </p:txBody>
          </p:sp>
          <p:sp>
            <p:nvSpPr>
              <p:cNvPr id="92" name="任意多边形: 形状 120"/>
              <p:cNvSpPr/>
              <p:nvPr/>
            </p:nvSpPr>
            <p:spPr>
              <a:xfrm>
                <a:off x="867624" y="11232"/>
                <a:ext cx="4405770" cy="4864908"/>
              </a:xfrm>
              <a:custGeom>
                <a:avLst/>
                <a:gdLst/>
                <a:ahLst/>
                <a:cxnLst/>
                <a:rect l="0" t="0" r="0" b="0"/>
                <a:pathLst>
                  <a:path w="4405770" h="4864908">
                    <a:moveTo>
                      <a:pt x="0" y="12288"/>
                    </a:moveTo>
                    <a:lnTo>
                      <a:pt x="4251798" y="4858440"/>
                    </a:lnTo>
                    <a:lnTo>
                      <a:pt x="4405770" y="4864908"/>
                    </a:lnTo>
                    <a:lnTo>
                      <a:pt x="112440" y="0"/>
                    </a:lnTo>
                    <a:lnTo>
                      <a:pt x="0" y="12288"/>
                    </a:lnTo>
                    <a:close/>
                  </a:path>
                </a:pathLst>
              </a:custGeom>
              <a:solidFill>
                <a:srgbClr val="FFFFFF"/>
              </a:solidFill>
              <a:ln w="6000" cap="flat">
                <a:noFill/>
                <a:bevel/>
              </a:ln>
            </p:spPr>
            <p:txBody>
              <a:bodyPr/>
              <a:lstStyle/>
              <a:p>
                <a:endParaRPr lang="zh-CN" altLang="en-US"/>
              </a:p>
            </p:txBody>
          </p:sp>
          <p:sp>
            <p:nvSpPr>
              <p:cNvPr id="93" name="任意多边形: 形状 121"/>
              <p:cNvSpPr/>
              <p:nvPr/>
            </p:nvSpPr>
            <p:spPr>
              <a:xfrm>
                <a:off x="1272408" y="20910"/>
                <a:ext cx="4385898" cy="4843674"/>
              </a:xfrm>
              <a:custGeom>
                <a:avLst/>
                <a:gdLst/>
                <a:ahLst/>
                <a:cxnLst/>
                <a:rect l="0" t="0" r="0" b="0"/>
                <a:pathLst>
                  <a:path w="4385898" h="4843674">
                    <a:moveTo>
                      <a:pt x="0" y="12288"/>
                    </a:moveTo>
                    <a:lnTo>
                      <a:pt x="4222128" y="4843674"/>
                    </a:lnTo>
                    <a:lnTo>
                      <a:pt x="4385898" y="4843674"/>
                    </a:lnTo>
                    <a:lnTo>
                      <a:pt x="112440" y="0"/>
                    </a:lnTo>
                    <a:lnTo>
                      <a:pt x="0" y="12288"/>
                    </a:lnTo>
                    <a:close/>
                  </a:path>
                </a:pathLst>
              </a:custGeom>
              <a:solidFill>
                <a:srgbClr val="FFFFFF"/>
              </a:solidFill>
              <a:ln w="6000" cap="flat">
                <a:noFill/>
                <a:bevel/>
              </a:ln>
            </p:spPr>
            <p:txBody>
              <a:bodyPr/>
              <a:lstStyle/>
              <a:p>
                <a:endParaRPr lang="zh-CN" altLang="en-US"/>
              </a:p>
            </p:txBody>
          </p:sp>
          <p:sp>
            <p:nvSpPr>
              <p:cNvPr id="94" name="任意多边形: 形状 122"/>
              <p:cNvSpPr/>
              <p:nvPr/>
            </p:nvSpPr>
            <p:spPr>
              <a:xfrm>
                <a:off x="1643460" y="11226"/>
                <a:ext cx="4413270" cy="4866198"/>
              </a:xfrm>
              <a:custGeom>
                <a:avLst/>
                <a:gdLst/>
                <a:ahLst/>
                <a:cxnLst/>
                <a:rect l="0" t="0" r="0" b="0"/>
                <a:pathLst>
                  <a:path w="4413270" h="4866198">
                    <a:moveTo>
                      <a:pt x="0" y="12288"/>
                    </a:moveTo>
                    <a:lnTo>
                      <a:pt x="4263354" y="4860054"/>
                    </a:lnTo>
                    <a:lnTo>
                      <a:pt x="4413270" y="4866198"/>
                    </a:lnTo>
                    <a:lnTo>
                      <a:pt x="112440" y="0"/>
                    </a:lnTo>
                    <a:lnTo>
                      <a:pt x="0" y="12288"/>
                    </a:lnTo>
                    <a:close/>
                  </a:path>
                </a:pathLst>
              </a:custGeom>
              <a:solidFill>
                <a:srgbClr val="FFFFFF"/>
              </a:solidFill>
              <a:ln w="6000" cap="flat">
                <a:noFill/>
                <a:bevel/>
              </a:ln>
            </p:spPr>
            <p:txBody>
              <a:bodyPr/>
              <a:lstStyle/>
              <a:p>
                <a:endParaRPr lang="zh-CN" altLang="en-US"/>
              </a:p>
            </p:txBody>
          </p:sp>
          <p:sp>
            <p:nvSpPr>
              <p:cNvPr id="95" name="任意多边形: 形状 123"/>
              <p:cNvSpPr/>
              <p:nvPr/>
            </p:nvSpPr>
            <p:spPr>
              <a:xfrm>
                <a:off x="2106978" y="17376"/>
                <a:ext cx="4221486" cy="4780176"/>
              </a:xfrm>
              <a:custGeom>
                <a:avLst/>
                <a:gdLst/>
                <a:ahLst/>
                <a:cxnLst/>
                <a:rect l="0" t="0" r="0" b="0"/>
                <a:pathLst>
                  <a:path w="4221486" h="4780176">
                    <a:moveTo>
                      <a:pt x="0" y="5421"/>
                    </a:moveTo>
                    <a:lnTo>
                      <a:pt x="4213992" y="4780176"/>
                    </a:lnTo>
                    <a:lnTo>
                      <a:pt x="4221486" y="4649100"/>
                    </a:lnTo>
                    <a:lnTo>
                      <a:pt x="117424" y="0"/>
                    </a:lnTo>
                    <a:lnTo>
                      <a:pt x="0" y="5421"/>
                    </a:lnTo>
                    <a:close/>
                  </a:path>
                </a:pathLst>
              </a:custGeom>
              <a:solidFill>
                <a:srgbClr val="FFFFFF"/>
              </a:solidFill>
              <a:ln w="6000" cap="flat">
                <a:noFill/>
                <a:bevel/>
              </a:ln>
            </p:spPr>
            <p:txBody>
              <a:bodyPr/>
              <a:lstStyle/>
              <a:p>
                <a:endParaRPr lang="zh-CN" altLang="en-US"/>
              </a:p>
            </p:txBody>
          </p:sp>
          <p:sp>
            <p:nvSpPr>
              <p:cNvPr id="96" name="任意多边形: 形状 124"/>
              <p:cNvSpPr/>
              <p:nvPr/>
            </p:nvSpPr>
            <p:spPr>
              <a:xfrm>
                <a:off x="2477394" y="7134"/>
                <a:ext cx="3851070" cy="4321416"/>
              </a:xfrm>
              <a:custGeom>
                <a:avLst/>
                <a:gdLst/>
                <a:ahLst/>
                <a:cxnLst/>
                <a:rect l="0" t="0" r="0" b="0"/>
                <a:pathLst>
                  <a:path w="3851070" h="4321416">
                    <a:moveTo>
                      <a:pt x="0" y="20481"/>
                    </a:moveTo>
                    <a:lnTo>
                      <a:pt x="3841704" y="4321416"/>
                    </a:lnTo>
                    <a:lnTo>
                      <a:pt x="3851070" y="4167810"/>
                    </a:lnTo>
                    <a:lnTo>
                      <a:pt x="93700" y="0"/>
                    </a:lnTo>
                    <a:lnTo>
                      <a:pt x="0" y="20481"/>
                    </a:lnTo>
                    <a:close/>
                  </a:path>
                </a:pathLst>
              </a:custGeom>
              <a:solidFill>
                <a:srgbClr val="FFFFFF"/>
              </a:solidFill>
              <a:ln w="6000" cap="flat">
                <a:noFill/>
                <a:bevel/>
              </a:ln>
            </p:spPr>
            <p:txBody>
              <a:bodyPr/>
              <a:lstStyle/>
              <a:p>
                <a:endParaRPr lang="zh-CN" altLang="en-US"/>
              </a:p>
            </p:txBody>
          </p:sp>
          <p:sp>
            <p:nvSpPr>
              <p:cNvPr id="97" name="任意多边形: 形状 125"/>
              <p:cNvSpPr/>
              <p:nvPr/>
            </p:nvSpPr>
            <p:spPr>
              <a:xfrm>
                <a:off x="2842824" y="7134"/>
                <a:ext cx="3485640" cy="3870840"/>
              </a:xfrm>
              <a:custGeom>
                <a:avLst/>
                <a:gdLst/>
                <a:ahLst/>
                <a:cxnLst/>
                <a:rect l="0" t="0" r="0" b="0"/>
                <a:pathLst>
                  <a:path w="3485640" h="3870840">
                    <a:moveTo>
                      <a:pt x="0" y="0"/>
                    </a:moveTo>
                    <a:lnTo>
                      <a:pt x="3485640" y="3870840"/>
                    </a:lnTo>
                    <a:lnTo>
                      <a:pt x="3485640" y="3727476"/>
                    </a:lnTo>
                    <a:lnTo>
                      <a:pt x="140550" y="10240"/>
                    </a:lnTo>
                    <a:lnTo>
                      <a:pt x="0" y="0"/>
                    </a:lnTo>
                    <a:close/>
                  </a:path>
                </a:pathLst>
              </a:custGeom>
              <a:solidFill>
                <a:srgbClr val="FFFFFF"/>
              </a:solidFill>
              <a:ln w="6000" cap="flat">
                <a:noFill/>
                <a:bevel/>
              </a:ln>
            </p:spPr>
            <p:txBody>
              <a:bodyPr/>
              <a:lstStyle/>
              <a:p>
                <a:endParaRPr lang="zh-CN" altLang="en-US"/>
              </a:p>
            </p:txBody>
          </p:sp>
          <p:sp>
            <p:nvSpPr>
              <p:cNvPr id="98" name="任意多边形: 形状 126"/>
              <p:cNvSpPr/>
              <p:nvPr/>
            </p:nvSpPr>
            <p:spPr>
              <a:xfrm>
                <a:off x="3280404" y="17376"/>
                <a:ext cx="3048066" cy="3389544"/>
              </a:xfrm>
              <a:custGeom>
                <a:avLst/>
                <a:gdLst/>
                <a:ahLst/>
                <a:cxnLst/>
                <a:rect l="0" t="0" r="0" b="0"/>
                <a:pathLst>
                  <a:path w="3048066" h="3389544">
                    <a:moveTo>
                      <a:pt x="0" y="13314"/>
                    </a:moveTo>
                    <a:lnTo>
                      <a:pt x="3038694" y="3389544"/>
                    </a:lnTo>
                    <a:lnTo>
                      <a:pt x="3048066" y="3225702"/>
                    </a:lnTo>
                    <a:lnTo>
                      <a:pt x="124622" y="0"/>
                    </a:lnTo>
                    <a:lnTo>
                      <a:pt x="0" y="13314"/>
                    </a:lnTo>
                    <a:close/>
                  </a:path>
                </a:pathLst>
              </a:custGeom>
              <a:solidFill>
                <a:srgbClr val="FFFFFF"/>
              </a:solidFill>
              <a:ln w="6000" cap="flat">
                <a:noFill/>
                <a:bevel/>
              </a:ln>
            </p:spPr>
            <p:txBody>
              <a:bodyPr/>
              <a:lstStyle/>
              <a:p>
                <a:endParaRPr lang="zh-CN" altLang="en-US"/>
              </a:p>
            </p:txBody>
          </p:sp>
          <p:sp>
            <p:nvSpPr>
              <p:cNvPr id="99" name="任意多边形: 形状 127"/>
              <p:cNvSpPr/>
              <p:nvPr/>
            </p:nvSpPr>
            <p:spPr>
              <a:xfrm>
                <a:off x="3695490" y="17376"/>
                <a:ext cx="2635782" cy="2887770"/>
              </a:xfrm>
              <a:custGeom>
                <a:avLst/>
                <a:gdLst/>
                <a:ahLst/>
                <a:cxnLst/>
                <a:rect l="0" t="0" r="0" b="0"/>
                <a:pathLst>
                  <a:path w="2635782" h="2887770">
                    <a:moveTo>
                      <a:pt x="0" y="7173"/>
                    </a:moveTo>
                    <a:lnTo>
                      <a:pt x="2623602" y="2887770"/>
                    </a:lnTo>
                    <a:lnTo>
                      <a:pt x="2635782" y="2744406"/>
                    </a:lnTo>
                    <a:lnTo>
                      <a:pt x="112440" y="0"/>
                    </a:lnTo>
                    <a:lnTo>
                      <a:pt x="0" y="7173"/>
                    </a:lnTo>
                    <a:close/>
                  </a:path>
                </a:pathLst>
              </a:custGeom>
              <a:solidFill>
                <a:srgbClr val="FFFFFF"/>
              </a:solidFill>
              <a:ln w="6000" cap="flat">
                <a:noFill/>
                <a:bevel/>
              </a:ln>
            </p:spPr>
            <p:txBody>
              <a:bodyPr/>
              <a:lstStyle/>
              <a:p>
                <a:endParaRPr lang="zh-CN" altLang="en-US"/>
              </a:p>
            </p:txBody>
          </p:sp>
          <p:sp>
            <p:nvSpPr>
              <p:cNvPr id="100" name="任意多边形: 形状 1280"/>
              <p:cNvSpPr/>
              <p:nvPr/>
            </p:nvSpPr>
            <p:spPr>
              <a:xfrm>
                <a:off x="4135884" y="7134"/>
                <a:ext cx="2192580" cy="2437194"/>
              </a:xfrm>
              <a:custGeom>
                <a:avLst/>
                <a:gdLst/>
                <a:ahLst/>
                <a:cxnLst/>
                <a:rect l="0" t="0" r="0" b="0"/>
                <a:pathLst>
                  <a:path w="2192580" h="2437194">
                    <a:moveTo>
                      <a:pt x="0" y="20481"/>
                    </a:moveTo>
                    <a:lnTo>
                      <a:pt x="2192580" y="2437194"/>
                    </a:lnTo>
                    <a:lnTo>
                      <a:pt x="2183208" y="2263110"/>
                    </a:lnTo>
                    <a:lnTo>
                      <a:pt x="112440" y="0"/>
                    </a:lnTo>
                    <a:lnTo>
                      <a:pt x="0" y="20481"/>
                    </a:lnTo>
                    <a:close/>
                  </a:path>
                </a:pathLst>
              </a:custGeom>
              <a:solidFill>
                <a:srgbClr val="FFFFFF"/>
              </a:solidFill>
              <a:ln w="6000" cap="flat">
                <a:noFill/>
                <a:bevel/>
              </a:ln>
            </p:spPr>
            <p:txBody>
              <a:bodyPr/>
              <a:lstStyle/>
              <a:p>
                <a:endParaRPr lang="zh-CN" altLang="en-US"/>
              </a:p>
            </p:txBody>
          </p:sp>
          <p:sp>
            <p:nvSpPr>
              <p:cNvPr id="101" name="任意多边形: 形状 1281"/>
              <p:cNvSpPr/>
              <p:nvPr/>
            </p:nvSpPr>
            <p:spPr>
              <a:xfrm>
                <a:off x="4604388" y="7140"/>
                <a:ext cx="1733454" cy="1945662"/>
              </a:xfrm>
              <a:custGeom>
                <a:avLst/>
                <a:gdLst/>
                <a:ahLst/>
                <a:cxnLst/>
                <a:rect l="0" t="0" r="0" b="0"/>
                <a:pathLst>
                  <a:path w="1733454" h="1945662">
                    <a:moveTo>
                      <a:pt x="0" y="0"/>
                    </a:moveTo>
                    <a:lnTo>
                      <a:pt x="1733454" y="1945662"/>
                    </a:lnTo>
                    <a:lnTo>
                      <a:pt x="1733454" y="1772598"/>
                    </a:lnTo>
                    <a:lnTo>
                      <a:pt x="149920" y="20481"/>
                    </a:lnTo>
                    <a:lnTo>
                      <a:pt x="0" y="0"/>
                    </a:lnTo>
                    <a:close/>
                  </a:path>
                </a:pathLst>
              </a:custGeom>
              <a:solidFill>
                <a:srgbClr val="FFFFFF"/>
              </a:solidFill>
              <a:ln w="6000" cap="flat">
                <a:noFill/>
                <a:bevel/>
              </a:ln>
            </p:spPr>
            <p:txBody>
              <a:bodyPr/>
              <a:lstStyle/>
              <a:p>
                <a:endParaRPr lang="zh-CN" altLang="en-US"/>
              </a:p>
            </p:txBody>
          </p:sp>
          <p:sp>
            <p:nvSpPr>
              <p:cNvPr id="102" name="任意多边形: 形状 1282"/>
              <p:cNvSpPr/>
              <p:nvPr/>
            </p:nvSpPr>
            <p:spPr>
              <a:xfrm>
                <a:off x="5108490" y="13284"/>
                <a:ext cx="1208730" cy="1372200"/>
              </a:xfrm>
              <a:custGeom>
                <a:avLst/>
                <a:gdLst/>
                <a:ahLst/>
                <a:cxnLst/>
                <a:rect l="0" t="0" r="0" b="0"/>
                <a:pathLst>
                  <a:path w="1208730" h="1372200">
                    <a:moveTo>
                      <a:pt x="0" y="0"/>
                    </a:moveTo>
                    <a:lnTo>
                      <a:pt x="1208730" y="1372200"/>
                    </a:lnTo>
                    <a:lnTo>
                      <a:pt x="1208730" y="1208358"/>
                    </a:lnTo>
                    <a:lnTo>
                      <a:pt x="112440" y="0"/>
                    </a:lnTo>
                    <a:lnTo>
                      <a:pt x="0" y="0"/>
                    </a:lnTo>
                    <a:close/>
                  </a:path>
                </a:pathLst>
              </a:custGeom>
              <a:solidFill>
                <a:srgbClr val="FFFFFF"/>
              </a:solidFill>
              <a:ln w="6000" cap="flat">
                <a:noFill/>
                <a:bevel/>
              </a:ln>
            </p:spPr>
            <p:txBody>
              <a:bodyPr/>
              <a:lstStyle/>
              <a:p>
                <a:endParaRPr lang="zh-CN" altLang="en-US"/>
              </a:p>
            </p:txBody>
          </p:sp>
          <p:sp>
            <p:nvSpPr>
              <p:cNvPr id="103" name="任意多边形: 形状 1283"/>
              <p:cNvSpPr/>
              <p:nvPr/>
            </p:nvSpPr>
            <p:spPr>
              <a:xfrm>
                <a:off x="5517022" y="7136"/>
                <a:ext cx="811446" cy="798744"/>
              </a:xfrm>
              <a:custGeom>
                <a:avLst/>
                <a:gdLst/>
                <a:ahLst/>
                <a:cxnLst/>
                <a:rect l="0" t="0" r="0" b="0"/>
                <a:pathLst>
                  <a:path w="811446" h="798744">
                    <a:moveTo>
                      <a:pt x="0" y="0"/>
                    </a:moveTo>
                    <a:lnTo>
                      <a:pt x="802074" y="798744"/>
                    </a:lnTo>
                    <a:lnTo>
                      <a:pt x="811446" y="675858"/>
                    </a:lnTo>
                    <a:lnTo>
                      <a:pt x="159291" y="20481"/>
                    </a:lnTo>
                    <a:lnTo>
                      <a:pt x="0" y="0"/>
                    </a:lnTo>
                    <a:close/>
                  </a:path>
                </a:pathLst>
              </a:custGeom>
              <a:solidFill>
                <a:srgbClr val="FFFFFF"/>
              </a:solidFill>
              <a:ln w="6000" cap="flat">
                <a:noFill/>
                <a:bevel/>
              </a:ln>
            </p:spPr>
            <p:txBody>
              <a:bodyPr/>
              <a:lstStyle/>
              <a:p>
                <a:endParaRPr lang="zh-CN" altLang="en-US"/>
              </a:p>
            </p:txBody>
          </p:sp>
          <p:sp>
            <p:nvSpPr>
              <p:cNvPr id="104" name="任意多边形: 形状 1284"/>
              <p:cNvSpPr/>
              <p:nvPr/>
            </p:nvSpPr>
            <p:spPr>
              <a:xfrm>
                <a:off x="5991139" y="17375"/>
                <a:ext cx="336394" cy="266248"/>
              </a:xfrm>
              <a:custGeom>
                <a:avLst/>
                <a:gdLst/>
                <a:ahLst/>
                <a:cxnLst/>
                <a:rect l="0" t="0" r="0" b="0"/>
                <a:pathLst>
                  <a:path w="336394" h="266248">
                    <a:moveTo>
                      <a:pt x="0" y="0"/>
                    </a:moveTo>
                    <a:lnTo>
                      <a:pt x="336394" y="266248"/>
                    </a:lnTo>
                    <a:lnTo>
                      <a:pt x="327022" y="144379"/>
                    </a:lnTo>
                    <a:lnTo>
                      <a:pt x="149920" y="0"/>
                    </a:lnTo>
                    <a:lnTo>
                      <a:pt x="0" y="0"/>
                    </a:lnTo>
                    <a:close/>
                  </a:path>
                </a:pathLst>
              </a:custGeom>
              <a:solidFill>
                <a:srgbClr val="FFFFFF"/>
              </a:solidFill>
              <a:ln w="6000" cap="flat">
                <a:noFill/>
                <a:bevel/>
              </a:ln>
            </p:spPr>
            <p:txBody>
              <a:bodyPr/>
              <a:lstStyle/>
              <a:p>
                <a:endParaRPr lang="zh-CN" altLang="en-US"/>
              </a:p>
            </p:txBody>
          </p:sp>
          <p:sp>
            <p:nvSpPr>
              <p:cNvPr id="105" name="任意多边形: 形状 1285"/>
              <p:cNvSpPr/>
              <p:nvPr/>
            </p:nvSpPr>
            <p:spPr>
              <a:xfrm>
                <a:off x="13080" y="355302"/>
                <a:ext cx="3975288" cy="4520832"/>
              </a:xfrm>
              <a:custGeom>
                <a:avLst/>
                <a:gdLst/>
                <a:ahLst/>
                <a:cxnLst/>
                <a:rect l="0" t="0" r="0" b="0"/>
                <a:pathLst>
                  <a:path w="3975288" h="4520832">
                    <a:moveTo>
                      <a:pt x="0" y="159749"/>
                    </a:moveTo>
                    <a:lnTo>
                      <a:pt x="3809478" y="4514358"/>
                    </a:lnTo>
                    <a:lnTo>
                      <a:pt x="3975288" y="4520832"/>
                    </a:lnTo>
                    <a:lnTo>
                      <a:pt x="7496" y="0"/>
                    </a:lnTo>
                    <a:lnTo>
                      <a:pt x="0" y="159749"/>
                    </a:lnTo>
                    <a:close/>
                  </a:path>
                </a:pathLst>
              </a:custGeom>
              <a:solidFill>
                <a:srgbClr val="FFFFFF"/>
              </a:solidFill>
              <a:ln w="6000" cap="flat">
                <a:noFill/>
                <a:bevel/>
              </a:ln>
            </p:spPr>
            <p:txBody>
              <a:bodyPr/>
              <a:lstStyle/>
              <a:p>
                <a:endParaRPr lang="zh-CN" altLang="en-US"/>
              </a:p>
            </p:txBody>
          </p:sp>
          <p:sp>
            <p:nvSpPr>
              <p:cNvPr id="106" name="任意多边形: 形状 1286"/>
              <p:cNvSpPr/>
              <p:nvPr/>
            </p:nvSpPr>
            <p:spPr>
              <a:xfrm>
                <a:off x="13080" y="895998"/>
                <a:ext cx="3507462" cy="3980142"/>
              </a:xfrm>
              <a:custGeom>
                <a:avLst/>
                <a:gdLst/>
                <a:ahLst/>
                <a:cxnLst/>
                <a:rect l="0" t="0" r="0" b="0"/>
                <a:pathLst>
                  <a:path w="3507462" h="3980142">
                    <a:moveTo>
                      <a:pt x="0" y="159749"/>
                    </a:moveTo>
                    <a:lnTo>
                      <a:pt x="3359418" y="3980142"/>
                    </a:lnTo>
                    <a:lnTo>
                      <a:pt x="3507462" y="3973674"/>
                    </a:lnTo>
                    <a:lnTo>
                      <a:pt x="0" y="0"/>
                    </a:lnTo>
                    <a:lnTo>
                      <a:pt x="0" y="159749"/>
                    </a:lnTo>
                    <a:close/>
                  </a:path>
                </a:pathLst>
              </a:custGeom>
              <a:solidFill>
                <a:srgbClr val="FFFFFF"/>
              </a:solidFill>
              <a:ln w="6000" cap="flat">
                <a:noFill/>
                <a:bevel/>
              </a:ln>
            </p:spPr>
            <p:txBody>
              <a:bodyPr/>
              <a:lstStyle/>
              <a:p>
                <a:endParaRPr lang="zh-CN" altLang="en-US"/>
              </a:p>
            </p:txBody>
          </p:sp>
          <p:sp>
            <p:nvSpPr>
              <p:cNvPr id="107" name="任意多边形: 形状 1287"/>
              <p:cNvSpPr/>
              <p:nvPr/>
            </p:nvSpPr>
            <p:spPr>
              <a:xfrm>
                <a:off x="13086" y="1444872"/>
                <a:ext cx="3027798" cy="3432558"/>
              </a:xfrm>
              <a:custGeom>
                <a:avLst/>
                <a:gdLst/>
                <a:ahLst/>
                <a:cxnLst/>
                <a:rect l="0" t="0" r="0" b="0"/>
                <a:pathLst>
                  <a:path w="3027798" h="3432558">
                    <a:moveTo>
                      <a:pt x="0" y="176134"/>
                    </a:moveTo>
                    <a:lnTo>
                      <a:pt x="2855976" y="3432558"/>
                    </a:lnTo>
                    <a:lnTo>
                      <a:pt x="3027798" y="3432558"/>
                    </a:lnTo>
                    <a:lnTo>
                      <a:pt x="0" y="0"/>
                    </a:lnTo>
                    <a:lnTo>
                      <a:pt x="0" y="176134"/>
                    </a:lnTo>
                    <a:close/>
                  </a:path>
                </a:pathLst>
              </a:custGeom>
              <a:solidFill>
                <a:srgbClr val="FFFFFF"/>
              </a:solidFill>
              <a:ln w="6000" cap="flat">
                <a:noFill/>
                <a:bevel/>
              </a:ln>
            </p:spPr>
            <p:txBody>
              <a:bodyPr/>
              <a:lstStyle/>
              <a:p>
                <a:endParaRPr lang="zh-CN" altLang="en-US"/>
              </a:p>
            </p:txBody>
          </p:sp>
          <p:sp>
            <p:nvSpPr>
              <p:cNvPr id="108" name="任意多边形: 形状 1288"/>
              <p:cNvSpPr/>
              <p:nvPr/>
            </p:nvSpPr>
            <p:spPr>
              <a:xfrm>
                <a:off x="13086" y="2026524"/>
                <a:ext cx="2530368" cy="2843142"/>
              </a:xfrm>
              <a:custGeom>
                <a:avLst/>
                <a:gdLst/>
                <a:ahLst/>
                <a:cxnLst/>
                <a:rect l="0" t="0" r="0" b="0"/>
                <a:pathLst>
                  <a:path w="2530368" h="2843142">
                    <a:moveTo>
                      <a:pt x="0" y="172037"/>
                    </a:moveTo>
                    <a:lnTo>
                      <a:pt x="2376402" y="2836674"/>
                    </a:lnTo>
                    <a:lnTo>
                      <a:pt x="2530368" y="2843142"/>
                    </a:lnTo>
                    <a:lnTo>
                      <a:pt x="0" y="0"/>
                    </a:lnTo>
                    <a:lnTo>
                      <a:pt x="0" y="172037"/>
                    </a:lnTo>
                    <a:close/>
                  </a:path>
                </a:pathLst>
              </a:custGeom>
              <a:solidFill>
                <a:srgbClr val="FFFFFF"/>
              </a:solidFill>
              <a:ln w="6000" cap="flat">
                <a:noFill/>
                <a:bevel/>
              </a:ln>
            </p:spPr>
            <p:txBody>
              <a:bodyPr/>
              <a:lstStyle/>
              <a:p>
                <a:endParaRPr lang="zh-CN" altLang="en-US"/>
              </a:p>
            </p:txBody>
          </p:sp>
          <p:sp>
            <p:nvSpPr>
              <p:cNvPr id="109" name="任意多边形: 形状 1289"/>
              <p:cNvSpPr/>
              <p:nvPr/>
            </p:nvSpPr>
            <p:spPr>
              <a:xfrm>
                <a:off x="13080" y="2567214"/>
                <a:ext cx="1993938" cy="2310216"/>
              </a:xfrm>
              <a:custGeom>
                <a:avLst/>
                <a:gdLst/>
                <a:ahLst/>
                <a:cxnLst/>
                <a:rect l="0" t="0" r="0" b="0"/>
                <a:pathLst>
                  <a:path w="1993938" h="2310216">
                    <a:moveTo>
                      <a:pt x="0" y="196613"/>
                    </a:moveTo>
                    <a:lnTo>
                      <a:pt x="1832778" y="2310216"/>
                    </a:lnTo>
                    <a:lnTo>
                      <a:pt x="1993938" y="2310216"/>
                    </a:lnTo>
                    <a:lnTo>
                      <a:pt x="0" y="0"/>
                    </a:lnTo>
                    <a:lnTo>
                      <a:pt x="0" y="196613"/>
                    </a:lnTo>
                    <a:close/>
                  </a:path>
                </a:pathLst>
              </a:custGeom>
              <a:solidFill>
                <a:srgbClr val="FFFFFF"/>
              </a:solidFill>
              <a:ln w="6000" cap="flat">
                <a:noFill/>
                <a:bevel/>
              </a:ln>
            </p:spPr>
            <p:txBody>
              <a:bodyPr/>
              <a:lstStyle/>
              <a:p>
                <a:endParaRPr lang="zh-CN" altLang="en-US"/>
              </a:p>
            </p:txBody>
          </p:sp>
          <p:sp>
            <p:nvSpPr>
              <p:cNvPr id="110" name="任意多边形: 形状 1290"/>
              <p:cNvSpPr/>
              <p:nvPr/>
            </p:nvSpPr>
            <p:spPr>
              <a:xfrm>
                <a:off x="13074" y="3132480"/>
                <a:ext cx="1505904" cy="1737186"/>
              </a:xfrm>
              <a:custGeom>
                <a:avLst/>
                <a:gdLst/>
                <a:ahLst/>
                <a:cxnLst/>
                <a:rect l="0" t="0" r="0" b="0"/>
                <a:pathLst>
                  <a:path w="1505904" h="1737186">
                    <a:moveTo>
                      <a:pt x="0" y="180230"/>
                    </a:moveTo>
                    <a:lnTo>
                      <a:pt x="1346016" y="1737186"/>
                    </a:lnTo>
                    <a:lnTo>
                      <a:pt x="1505904" y="1737186"/>
                    </a:lnTo>
                    <a:lnTo>
                      <a:pt x="0" y="0"/>
                    </a:lnTo>
                    <a:lnTo>
                      <a:pt x="0" y="180230"/>
                    </a:lnTo>
                    <a:close/>
                  </a:path>
                </a:pathLst>
              </a:custGeom>
              <a:solidFill>
                <a:srgbClr val="FFFFFF"/>
              </a:solidFill>
              <a:ln w="6000" cap="flat">
                <a:noFill/>
                <a:bevel/>
              </a:ln>
            </p:spPr>
            <p:txBody>
              <a:bodyPr/>
              <a:lstStyle/>
              <a:p>
                <a:endParaRPr lang="zh-CN" altLang="en-US"/>
              </a:p>
            </p:txBody>
          </p:sp>
          <p:sp>
            <p:nvSpPr>
              <p:cNvPr id="111" name="任意多边形: 形状 1291"/>
              <p:cNvSpPr/>
              <p:nvPr/>
            </p:nvSpPr>
            <p:spPr>
              <a:xfrm>
                <a:off x="13080" y="3734609"/>
                <a:ext cx="943332" cy="1141524"/>
              </a:xfrm>
              <a:custGeom>
                <a:avLst/>
                <a:gdLst/>
                <a:ahLst/>
                <a:cxnLst/>
                <a:rect l="0" t="0" r="0" b="0"/>
                <a:pathLst>
                  <a:path w="943332" h="1141524">
                    <a:moveTo>
                      <a:pt x="0" y="208903"/>
                    </a:moveTo>
                    <a:lnTo>
                      <a:pt x="777522" y="1141524"/>
                    </a:lnTo>
                    <a:lnTo>
                      <a:pt x="943332" y="1141524"/>
                    </a:lnTo>
                    <a:lnTo>
                      <a:pt x="0" y="0"/>
                    </a:lnTo>
                    <a:lnTo>
                      <a:pt x="0" y="208903"/>
                    </a:lnTo>
                    <a:close/>
                  </a:path>
                </a:pathLst>
              </a:custGeom>
              <a:solidFill>
                <a:srgbClr val="FFFFFF"/>
              </a:solidFill>
              <a:ln w="6000" cap="flat">
                <a:noFill/>
                <a:bevel/>
              </a:ln>
            </p:spPr>
            <p:txBody>
              <a:bodyPr/>
              <a:lstStyle/>
              <a:p>
                <a:endParaRPr lang="zh-CN" altLang="en-US"/>
              </a:p>
            </p:txBody>
          </p:sp>
          <p:sp>
            <p:nvSpPr>
              <p:cNvPr id="112" name="任意多边形: 形状 1292"/>
              <p:cNvSpPr/>
              <p:nvPr/>
            </p:nvSpPr>
            <p:spPr>
              <a:xfrm>
                <a:off x="13080" y="4377702"/>
                <a:ext cx="410369" cy="504900"/>
              </a:xfrm>
              <a:custGeom>
                <a:avLst/>
                <a:gdLst/>
                <a:ahLst/>
                <a:cxnLst/>
                <a:rect l="0" t="0" r="0" b="0"/>
                <a:pathLst>
                  <a:path w="410369" h="504900">
                    <a:moveTo>
                      <a:pt x="0" y="204806"/>
                    </a:moveTo>
                    <a:lnTo>
                      <a:pt x="274168" y="504900"/>
                    </a:lnTo>
                    <a:lnTo>
                      <a:pt x="410369" y="498432"/>
                    </a:lnTo>
                    <a:lnTo>
                      <a:pt x="0" y="0"/>
                    </a:lnTo>
                    <a:lnTo>
                      <a:pt x="0" y="204806"/>
                    </a:lnTo>
                    <a:close/>
                  </a:path>
                </a:pathLst>
              </a:custGeom>
              <a:solidFill>
                <a:srgbClr val="FFFFFF"/>
              </a:solidFill>
              <a:ln w="6000" cap="flat">
                <a:noFill/>
                <a:bevel/>
              </a:ln>
            </p:spPr>
            <p:txBody>
              <a:bodyPr/>
              <a:lstStyle/>
              <a:p>
                <a:endParaRPr lang="zh-CN" altLang="en-US"/>
              </a:p>
            </p:txBody>
          </p:sp>
        </p:grpSp>
        <p:grpSp>
          <p:nvGrpSpPr>
            <p:cNvPr id="5" name="Attribute"/>
            <p:cNvGrpSpPr/>
            <p:nvPr/>
          </p:nvGrpSpPr>
          <p:grpSpPr>
            <a:xfrm>
              <a:off x="259387" y="1386068"/>
              <a:ext cx="521575" cy="312945"/>
              <a:chOff x="259387" y="1386068"/>
              <a:chExt cx="521575" cy="312945"/>
            </a:xfrm>
          </p:grpSpPr>
          <p:sp>
            <p:nvSpPr>
              <p:cNvPr id="87" name="任意多边形: 形状 1294"/>
              <p:cNvSpPr/>
              <p:nvPr/>
            </p:nvSpPr>
            <p:spPr>
              <a:xfrm>
                <a:off x="259387" y="1386068"/>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88" name="Text 2"/>
              <p:cNvSpPr txBox="1"/>
              <p:nvPr/>
            </p:nvSpPr>
            <p:spPr>
              <a:xfrm>
                <a:off x="259387" y="1386068"/>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事项编号</a:t>
                </a:r>
                <a:endParaRPr lang="zh-CN" sz="1050" kern="100">
                  <a:effectLst/>
                  <a:latin typeface="Calibri"/>
                  <a:ea typeface="宋体"/>
                  <a:cs typeface="Times New Roman"/>
                </a:endParaRPr>
              </a:p>
            </p:txBody>
          </p:sp>
        </p:grpSp>
        <p:grpSp>
          <p:nvGrpSpPr>
            <p:cNvPr id="6" name="Attribute"/>
            <p:cNvGrpSpPr/>
            <p:nvPr/>
          </p:nvGrpSpPr>
          <p:grpSpPr>
            <a:xfrm>
              <a:off x="259387" y="1873628"/>
              <a:ext cx="521575" cy="312945"/>
              <a:chOff x="259387" y="1873628"/>
              <a:chExt cx="521575" cy="312945"/>
            </a:xfrm>
          </p:grpSpPr>
          <p:sp>
            <p:nvSpPr>
              <p:cNvPr id="85" name="任意多边形: 形状 1297"/>
              <p:cNvSpPr/>
              <p:nvPr/>
            </p:nvSpPr>
            <p:spPr>
              <a:xfrm>
                <a:off x="259387" y="1873628"/>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86" name="Text 3"/>
              <p:cNvSpPr txBox="1"/>
              <p:nvPr/>
            </p:nvSpPr>
            <p:spPr>
              <a:xfrm>
                <a:off x="259387" y="1873628"/>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事项类型</a:t>
                </a:r>
                <a:endParaRPr lang="zh-CN" sz="1050" kern="100">
                  <a:effectLst/>
                  <a:latin typeface="Calibri"/>
                  <a:ea typeface="宋体"/>
                  <a:cs typeface="Times New Roman"/>
                </a:endParaRPr>
              </a:p>
            </p:txBody>
          </p:sp>
        </p:grpSp>
        <p:grpSp>
          <p:nvGrpSpPr>
            <p:cNvPr id="7" name="Attribute"/>
            <p:cNvGrpSpPr/>
            <p:nvPr/>
          </p:nvGrpSpPr>
          <p:grpSpPr>
            <a:xfrm>
              <a:off x="259387" y="2361188"/>
              <a:ext cx="521575" cy="312945"/>
              <a:chOff x="259387" y="2361188"/>
              <a:chExt cx="521575" cy="312945"/>
            </a:xfrm>
          </p:grpSpPr>
          <p:sp>
            <p:nvSpPr>
              <p:cNvPr id="83" name="任意多边形: 形状 1300"/>
              <p:cNvSpPr/>
              <p:nvPr/>
            </p:nvSpPr>
            <p:spPr>
              <a:xfrm>
                <a:off x="259387" y="2361188"/>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84" name="Text 4"/>
              <p:cNvSpPr txBox="1"/>
              <p:nvPr/>
            </p:nvSpPr>
            <p:spPr>
              <a:xfrm>
                <a:off x="259387" y="2361188"/>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数据库号</a:t>
                </a:r>
                <a:endParaRPr lang="zh-CN" sz="1050" kern="100">
                  <a:effectLst/>
                  <a:latin typeface="Calibri"/>
                  <a:ea typeface="宋体"/>
                  <a:cs typeface="Times New Roman"/>
                </a:endParaRPr>
              </a:p>
            </p:txBody>
          </p:sp>
        </p:grpSp>
        <p:sp>
          <p:nvSpPr>
            <p:cNvPr id="8" name="Entity"/>
            <p:cNvSpPr/>
            <p:nvPr/>
          </p:nvSpPr>
          <p:spPr>
            <a:xfrm>
              <a:off x="1058755" y="1853176"/>
              <a:ext cx="589606" cy="353764"/>
            </a:xfrm>
            <a:custGeom>
              <a:avLst/>
              <a:gdLst>
                <a:gd name="connsiteX0" fmla="*/ 0 w 589606"/>
                <a:gd name="connsiteY0" fmla="*/ 176882 h 353764"/>
                <a:gd name="connsiteX1" fmla="*/ 294803 w 589606"/>
                <a:gd name="connsiteY1" fmla="*/ 0 h 353764"/>
                <a:gd name="connsiteX2" fmla="*/ 589606 w 589606"/>
                <a:gd name="connsiteY2" fmla="*/ 176882 h 353764"/>
                <a:gd name="connsiteX3" fmla="*/ 294803 w 589606"/>
                <a:gd name="connsiteY3" fmla="*/ 353764 h 353764"/>
                <a:gd name="connsiteX4" fmla="*/ 442205 w 589606"/>
                <a:gd name="connsiteY4" fmla="*/ 0 h 353764"/>
                <a:gd name="connsiteX5" fmla="*/ 147401 w 589606"/>
                <a:gd name="connsiteY5" fmla="*/ 0 h 353764"/>
                <a:gd name="connsiteX6" fmla="*/ 147401 w 589606"/>
                <a:gd name="connsiteY6" fmla="*/ 353764 h 353764"/>
                <a:gd name="connsiteX7" fmla="*/ 442205 w 589606"/>
                <a:gd name="connsiteY7" fmla="*/ 353764 h 353764"/>
                <a:gd name="connsiteX8" fmla="*/ 0 w 589606"/>
                <a:gd name="connsiteY8" fmla="*/ 88441 h 353764"/>
                <a:gd name="connsiteX9" fmla="*/ 0 w 589606"/>
                <a:gd name="connsiteY9" fmla="*/ 265323 h 353764"/>
                <a:gd name="connsiteX10" fmla="*/ 589606 w 589606"/>
                <a:gd name="connsiteY10" fmla="*/ 88441 h 353764"/>
                <a:gd name="connsiteX11" fmla="*/ 589606 w 589606"/>
                <a:gd name="connsiteY11" fmla="*/ 265323 h 3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606" h="353764">
                  <a:moveTo>
                    <a:pt x="0" y="0"/>
                  </a:moveTo>
                  <a:lnTo>
                    <a:pt x="0" y="353764"/>
                  </a:lnTo>
                  <a:lnTo>
                    <a:pt x="589606" y="353764"/>
                  </a:lnTo>
                  <a:lnTo>
                    <a:pt x="589606" y="0"/>
                  </a:lnTo>
                  <a:lnTo>
                    <a:pt x="0" y="0"/>
                  </a:lnTo>
                  <a:close/>
                </a:path>
              </a:pathLst>
            </a:custGeom>
            <a:solidFill>
              <a:srgbClr val="50B7C1"/>
            </a:solidFill>
            <a:ln w="6000" cap="flat">
              <a:solidFill>
                <a:srgbClr val="45A1AA"/>
              </a:solidFill>
              <a:bevel/>
            </a:ln>
            <a:effectLst>
              <a:outerShdw dist="16971" dir="2700000" algn="tl" rotWithShape="0">
                <a:srgbClr val="50B7C1">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事项信息</a:t>
              </a:r>
              <a:endParaRPr lang="zh-CN" sz="1050" kern="100">
                <a:effectLst/>
                <a:latin typeface="Calibri"/>
                <a:ea typeface="宋体"/>
                <a:cs typeface="Times New Roman"/>
              </a:endParaRPr>
            </a:p>
          </p:txBody>
        </p:sp>
        <p:sp>
          <p:nvSpPr>
            <p:cNvPr id="9" name="Line connector"/>
            <p:cNvSpPr/>
            <p:nvPr/>
          </p:nvSpPr>
          <p:spPr>
            <a:xfrm rot="3309510">
              <a:off x="557649" y="1571000"/>
              <a:ext cx="277795" cy="399078"/>
            </a:xfrm>
            <a:custGeom>
              <a:avLst/>
              <a:gdLst/>
              <a:ahLst/>
              <a:cxnLst/>
              <a:rect l="0" t="0" r="0" b="0"/>
              <a:pathLst>
                <a:path w="277795" h="399078" fill="none">
                  <a:moveTo>
                    <a:pt x="0" y="0"/>
                  </a:moveTo>
                  <a:lnTo>
                    <a:pt x="486244" y="0"/>
                  </a:lnTo>
                </a:path>
              </a:pathLst>
            </a:custGeom>
            <a:noFill/>
            <a:ln w="6000" cap="flat">
              <a:solidFill>
                <a:srgbClr val="4A7B9E"/>
              </a:solidFill>
              <a:bevel/>
            </a:ln>
          </p:spPr>
          <p:txBody>
            <a:bodyPr/>
            <a:lstStyle/>
            <a:p>
              <a:endParaRPr lang="zh-CN" altLang="en-US"/>
            </a:p>
          </p:txBody>
        </p:sp>
        <p:sp>
          <p:nvSpPr>
            <p:cNvPr id="10" name="Line connector"/>
            <p:cNvSpPr/>
            <p:nvPr/>
          </p:nvSpPr>
          <p:spPr>
            <a:xfrm rot="-491">
              <a:off x="780962" y="2030082"/>
              <a:ext cx="277795" cy="6000"/>
            </a:xfrm>
            <a:custGeom>
              <a:avLst/>
              <a:gdLst/>
              <a:ahLst/>
              <a:cxnLst/>
              <a:rect l="0" t="0" r="0" b="0"/>
              <a:pathLst>
                <a:path w="277795" h="6000" fill="none">
                  <a:moveTo>
                    <a:pt x="0" y="0"/>
                  </a:moveTo>
                  <a:lnTo>
                    <a:pt x="277795" y="0"/>
                  </a:lnTo>
                </a:path>
              </a:pathLst>
            </a:custGeom>
            <a:noFill/>
            <a:ln w="6000" cap="flat">
              <a:solidFill>
                <a:srgbClr val="4A7B9E"/>
              </a:solidFill>
              <a:bevel/>
            </a:ln>
          </p:spPr>
          <p:txBody>
            <a:bodyPr/>
            <a:lstStyle/>
            <a:p>
              <a:endParaRPr lang="zh-CN" altLang="en-US"/>
            </a:p>
          </p:txBody>
        </p:sp>
        <p:sp>
          <p:nvSpPr>
            <p:cNvPr id="11" name="Line connector"/>
            <p:cNvSpPr/>
            <p:nvPr/>
          </p:nvSpPr>
          <p:spPr>
            <a:xfrm rot="-3309834">
              <a:off x="885220" y="2318082"/>
              <a:ext cx="277795" cy="399158"/>
            </a:xfrm>
            <a:custGeom>
              <a:avLst/>
              <a:gdLst/>
              <a:ahLst/>
              <a:cxnLst/>
              <a:rect l="0" t="0" r="0" b="0"/>
              <a:pathLst>
                <a:path w="277795" h="399158" fill="none">
                  <a:moveTo>
                    <a:pt x="0" y="0"/>
                  </a:moveTo>
                  <a:lnTo>
                    <a:pt x="486310" y="0"/>
                  </a:lnTo>
                </a:path>
              </a:pathLst>
            </a:custGeom>
            <a:noFill/>
            <a:ln w="6000" cap="flat">
              <a:solidFill>
                <a:srgbClr val="4A7B9E"/>
              </a:solidFill>
              <a:bevel/>
            </a:ln>
          </p:spPr>
          <p:txBody>
            <a:bodyPr/>
            <a:lstStyle/>
            <a:p>
              <a:endParaRPr lang="zh-CN" altLang="en-US"/>
            </a:p>
          </p:txBody>
        </p:sp>
        <p:sp>
          <p:nvSpPr>
            <p:cNvPr id="12" name="Relationship"/>
            <p:cNvSpPr/>
            <p:nvPr/>
          </p:nvSpPr>
          <p:spPr>
            <a:xfrm>
              <a:off x="1963859" y="1831447"/>
              <a:ext cx="657636" cy="394583"/>
            </a:xfrm>
            <a:custGeom>
              <a:avLst/>
              <a:gdLst>
                <a:gd name="connsiteX0" fmla="*/ 0 w 657636"/>
                <a:gd name="connsiteY0" fmla="*/ 197291 h 394583"/>
                <a:gd name="connsiteX1" fmla="*/ 328819 w 657636"/>
                <a:gd name="connsiteY1" fmla="*/ 0 h 394583"/>
                <a:gd name="connsiteX2" fmla="*/ 657636 w 657636"/>
                <a:gd name="connsiteY2" fmla="*/ 197291 h 394583"/>
                <a:gd name="connsiteX3" fmla="*/ 328819 w 657636"/>
                <a:gd name="connsiteY3" fmla="*/ 394583 h 394583"/>
              </a:gdLst>
              <a:ahLst/>
              <a:cxnLst>
                <a:cxn ang="0">
                  <a:pos x="connsiteX0" y="connsiteY0"/>
                </a:cxn>
                <a:cxn ang="0">
                  <a:pos x="connsiteX1" y="connsiteY1"/>
                </a:cxn>
                <a:cxn ang="0">
                  <a:pos x="connsiteX2" y="connsiteY2"/>
                </a:cxn>
                <a:cxn ang="0">
                  <a:pos x="connsiteX3" y="connsiteY3"/>
                </a:cxn>
              </a:cxnLst>
              <a:rect l="l" t="t" r="r" b="b"/>
              <a:pathLst>
                <a:path w="657636" h="394583">
                  <a:moveTo>
                    <a:pt x="0" y="197291"/>
                  </a:moveTo>
                  <a:lnTo>
                    <a:pt x="328819" y="0"/>
                  </a:lnTo>
                  <a:lnTo>
                    <a:pt x="657636" y="197291"/>
                  </a:lnTo>
                  <a:lnTo>
                    <a:pt x="328819" y="394583"/>
                  </a:lnTo>
                  <a:lnTo>
                    <a:pt x="0" y="197291"/>
                  </a:lnTo>
                  <a:close/>
                </a:path>
              </a:pathLst>
            </a:custGeom>
            <a:solidFill>
              <a:srgbClr val="08488F"/>
            </a:solidFill>
            <a:ln w="6000" cap="flat">
              <a:solidFill>
                <a:srgbClr val="063E7D"/>
              </a:solidFill>
              <a:bevel/>
            </a:ln>
            <a:effectLst>
              <a:outerShdw dist="16971" dir="2700000" algn="tl" rotWithShape="0">
                <a:srgbClr val="08488F">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创建</a:t>
              </a:r>
              <a:endParaRPr lang="zh-CN" sz="1050" kern="100">
                <a:effectLst/>
                <a:latin typeface="Calibri"/>
                <a:ea typeface="宋体"/>
                <a:cs typeface="Times New Roman"/>
              </a:endParaRPr>
            </a:p>
          </p:txBody>
        </p:sp>
        <p:sp>
          <p:nvSpPr>
            <p:cNvPr id="13" name="Line connector"/>
            <p:cNvSpPr/>
            <p:nvPr/>
          </p:nvSpPr>
          <p:spPr>
            <a:xfrm rot="-14414">
              <a:off x="1648364" y="2029398"/>
              <a:ext cx="315496" cy="6000"/>
            </a:xfrm>
            <a:custGeom>
              <a:avLst/>
              <a:gdLst/>
              <a:ahLst/>
              <a:cxnLst/>
              <a:rect l="0" t="0" r="0" b="0"/>
              <a:pathLst>
                <a:path w="315496" h="6000" fill="none">
                  <a:moveTo>
                    <a:pt x="0" y="0"/>
                  </a:moveTo>
                  <a:lnTo>
                    <a:pt x="315499" y="0"/>
                  </a:lnTo>
                </a:path>
              </a:pathLst>
            </a:custGeom>
            <a:noFill/>
            <a:ln w="6000" cap="flat">
              <a:solidFill>
                <a:srgbClr val="4A7B9E"/>
              </a:solidFill>
              <a:bevel/>
            </a:ln>
          </p:spPr>
          <p:txBody>
            <a:bodyPr/>
            <a:lstStyle/>
            <a:p>
              <a:endParaRPr lang="zh-CN" altLang="en-US"/>
            </a:p>
          </p:txBody>
        </p:sp>
        <p:sp>
          <p:nvSpPr>
            <p:cNvPr id="14" name="Text 5"/>
            <p:cNvSpPr txBox="1"/>
            <p:nvPr/>
          </p:nvSpPr>
          <p:spPr>
            <a:xfrm>
              <a:off x="1705104" y="1887900"/>
              <a:ext cx="136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N</a:t>
              </a:r>
              <a:endParaRPr lang="zh-CN" sz="1050" kern="100">
                <a:effectLst/>
                <a:latin typeface="Calibri"/>
                <a:ea typeface="宋体"/>
                <a:cs typeface="Times New Roman"/>
              </a:endParaRPr>
            </a:p>
          </p:txBody>
        </p:sp>
        <p:sp>
          <p:nvSpPr>
            <p:cNvPr id="15" name="Entity"/>
            <p:cNvSpPr/>
            <p:nvPr/>
          </p:nvSpPr>
          <p:spPr>
            <a:xfrm>
              <a:off x="2913655" y="1853320"/>
              <a:ext cx="589606" cy="353764"/>
            </a:xfrm>
            <a:custGeom>
              <a:avLst/>
              <a:gdLst>
                <a:gd name="connsiteX0" fmla="*/ 0 w 589606"/>
                <a:gd name="connsiteY0" fmla="*/ 176882 h 353764"/>
                <a:gd name="connsiteX1" fmla="*/ 294803 w 589606"/>
                <a:gd name="connsiteY1" fmla="*/ 0 h 353764"/>
                <a:gd name="connsiteX2" fmla="*/ 589606 w 589606"/>
                <a:gd name="connsiteY2" fmla="*/ 176882 h 353764"/>
                <a:gd name="connsiteX3" fmla="*/ 294803 w 589606"/>
                <a:gd name="connsiteY3" fmla="*/ 353764 h 353764"/>
                <a:gd name="connsiteX4" fmla="*/ 442205 w 589606"/>
                <a:gd name="connsiteY4" fmla="*/ 0 h 353764"/>
                <a:gd name="connsiteX5" fmla="*/ 147401 w 589606"/>
                <a:gd name="connsiteY5" fmla="*/ 0 h 353764"/>
                <a:gd name="connsiteX6" fmla="*/ 147401 w 589606"/>
                <a:gd name="connsiteY6" fmla="*/ 353764 h 353764"/>
                <a:gd name="connsiteX7" fmla="*/ 442205 w 589606"/>
                <a:gd name="connsiteY7" fmla="*/ 353764 h 353764"/>
                <a:gd name="connsiteX8" fmla="*/ 0 w 589606"/>
                <a:gd name="connsiteY8" fmla="*/ 88441 h 353764"/>
                <a:gd name="connsiteX9" fmla="*/ 0 w 589606"/>
                <a:gd name="connsiteY9" fmla="*/ 265323 h 353764"/>
                <a:gd name="connsiteX10" fmla="*/ 589606 w 589606"/>
                <a:gd name="connsiteY10" fmla="*/ 88441 h 353764"/>
                <a:gd name="connsiteX11" fmla="*/ 589606 w 589606"/>
                <a:gd name="connsiteY11" fmla="*/ 265323 h 3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606" h="353764">
                  <a:moveTo>
                    <a:pt x="0" y="0"/>
                  </a:moveTo>
                  <a:lnTo>
                    <a:pt x="0" y="353764"/>
                  </a:lnTo>
                  <a:lnTo>
                    <a:pt x="589606" y="353764"/>
                  </a:lnTo>
                  <a:lnTo>
                    <a:pt x="589606" y="0"/>
                  </a:lnTo>
                  <a:lnTo>
                    <a:pt x="0" y="0"/>
                  </a:lnTo>
                  <a:close/>
                </a:path>
              </a:pathLst>
            </a:custGeom>
            <a:solidFill>
              <a:srgbClr val="50B7C1"/>
            </a:solidFill>
            <a:ln w="6000" cap="flat">
              <a:solidFill>
                <a:srgbClr val="45A1AA"/>
              </a:solidFill>
              <a:bevel/>
            </a:ln>
            <a:effectLst>
              <a:outerShdw dist="16971" dir="2700000" algn="tl" rotWithShape="0">
                <a:srgbClr val="50B7C1">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用户</a:t>
              </a:r>
              <a:endParaRPr lang="zh-CN" sz="1050" kern="100">
                <a:effectLst/>
                <a:latin typeface="Calibri"/>
                <a:ea typeface="宋体"/>
                <a:cs typeface="Times New Roman"/>
              </a:endParaRPr>
            </a:p>
          </p:txBody>
        </p:sp>
        <p:sp>
          <p:nvSpPr>
            <p:cNvPr id="16" name="Line connector"/>
            <p:cNvSpPr/>
            <p:nvPr/>
          </p:nvSpPr>
          <p:spPr>
            <a:xfrm rot="17233">
              <a:off x="2621497" y="2029470"/>
              <a:ext cx="292157" cy="6000"/>
            </a:xfrm>
            <a:custGeom>
              <a:avLst/>
              <a:gdLst/>
              <a:ahLst/>
              <a:cxnLst/>
              <a:rect l="0" t="0" r="0" b="0"/>
              <a:pathLst>
                <a:path w="292157" h="6000" fill="none">
                  <a:moveTo>
                    <a:pt x="0" y="0"/>
                  </a:moveTo>
                  <a:lnTo>
                    <a:pt x="292161" y="0"/>
                  </a:lnTo>
                </a:path>
              </a:pathLst>
            </a:custGeom>
            <a:noFill/>
            <a:ln w="6000" cap="flat">
              <a:solidFill>
                <a:srgbClr val="4A7B9E"/>
              </a:solidFill>
              <a:bevel/>
            </a:ln>
          </p:spPr>
          <p:txBody>
            <a:bodyPr/>
            <a:lstStyle/>
            <a:p>
              <a:endParaRPr lang="zh-CN" altLang="en-US"/>
            </a:p>
          </p:txBody>
        </p:sp>
        <p:sp>
          <p:nvSpPr>
            <p:cNvPr id="17" name="Text 6"/>
            <p:cNvSpPr txBox="1"/>
            <p:nvPr/>
          </p:nvSpPr>
          <p:spPr>
            <a:xfrm>
              <a:off x="2596884" y="1888044"/>
              <a:ext cx="108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1</a:t>
              </a:r>
              <a:endParaRPr lang="zh-CN" sz="1050" kern="100">
                <a:effectLst/>
                <a:latin typeface="Calibri"/>
                <a:ea typeface="宋体"/>
                <a:cs typeface="Times New Roman"/>
              </a:endParaRPr>
            </a:p>
          </p:txBody>
        </p:sp>
        <p:grpSp>
          <p:nvGrpSpPr>
            <p:cNvPr id="18" name="Attribute"/>
            <p:cNvGrpSpPr/>
            <p:nvPr/>
          </p:nvGrpSpPr>
          <p:grpSpPr>
            <a:xfrm>
              <a:off x="3745838" y="641534"/>
              <a:ext cx="521575" cy="312945"/>
              <a:chOff x="3745838" y="641534"/>
              <a:chExt cx="521575" cy="312945"/>
            </a:xfrm>
          </p:grpSpPr>
          <p:sp>
            <p:nvSpPr>
              <p:cNvPr id="81" name="任意多边形: 形状 1328"/>
              <p:cNvSpPr/>
              <p:nvPr/>
            </p:nvSpPr>
            <p:spPr>
              <a:xfrm>
                <a:off x="3745838" y="641534"/>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82" name="Text 7"/>
              <p:cNvSpPr txBox="1"/>
              <p:nvPr/>
            </p:nvSpPr>
            <p:spPr>
              <a:xfrm>
                <a:off x="3745838" y="641534"/>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用户邮箱</a:t>
                </a:r>
                <a:endParaRPr lang="zh-CN" sz="1050" kern="100">
                  <a:effectLst/>
                  <a:latin typeface="Calibri"/>
                  <a:ea typeface="宋体"/>
                  <a:cs typeface="Times New Roman"/>
                </a:endParaRPr>
              </a:p>
            </p:txBody>
          </p:sp>
        </p:grpSp>
        <p:grpSp>
          <p:nvGrpSpPr>
            <p:cNvPr id="19" name="Attribute"/>
            <p:cNvGrpSpPr/>
            <p:nvPr/>
          </p:nvGrpSpPr>
          <p:grpSpPr>
            <a:xfrm>
              <a:off x="2879642" y="593060"/>
              <a:ext cx="521575" cy="312945"/>
              <a:chOff x="2879642" y="593060"/>
              <a:chExt cx="521575" cy="312945"/>
            </a:xfrm>
          </p:grpSpPr>
          <p:sp>
            <p:nvSpPr>
              <p:cNvPr id="79" name="任意多边形: 形状 1331"/>
              <p:cNvSpPr/>
              <p:nvPr/>
            </p:nvSpPr>
            <p:spPr>
              <a:xfrm>
                <a:off x="2879642" y="593060"/>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80" name="Text 8"/>
              <p:cNvSpPr txBox="1"/>
              <p:nvPr/>
            </p:nvSpPr>
            <p:spPr>
              <a:xfrm>
                <a:off x="2879642" y="593060"/>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用户密码</a:t>
                </a:r>
                <a:endParaRPr lang="zh-CN" sz="1050" kern="100">
                  <a:effectLst/>
                  <a:latin typeface="Calibri"/>
                  <a:ea typeface="宋体"/>
                  <a:cs typeface="Times New Roman"/>
                </a:endParaRPr>
              </a:p>
            </p:txBody>
          </p:sp>
        </p:grpSp>
        <p:grpSp>
          <p:nvGrpSpPr>
            <p:cNvPr id="20" name="Attribute"/>
            <p:cNvGrpSpPr/>
            <p:nvPr/>
          </p:nvGrpSpPr>
          <p:grpSpPr>
            <a:xfrm>
              <a:off x="1963862" y="641534"/>
              <a:ext cx="521575" cy="312945"/>
              <a:chOff x="1963862" y="641534"/>
              <a:chExt cx="521575" cy="312945"/>
            </a:xfrm>
          </p:grpSpPr>
          <p:sp>
            <p:nvSpPr>
              <p:cNvPr id="77" name="任意多边形: 形状 1334"/>
              <p:cNvSpPr/>
              <p:nvPr/>
            </p:nvSpPr>
            <p:spPr>
              <a:xfrm>
                <a:off x="1963862" y="641534"/>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78" name="Text 9"/>
              <p:cNvSpPr txBox="1"/>
              <p:nvPr/>
            </p:nvSpPr>
            <p:spPr>
              <a:xfrm>
                <a:off x="1963862" y="641534"/>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用户账号</a:t>
                </a:r>
                <a:endParaRPr lang="zh-CN" sz="1050" kern="100">
                  <a:effectLst/>
                  <a:latin typeface="Calibri"/>
                  <a:ea typeface="宋体"/>
                  <a:cs typeface="Times New Roman"/>
                </a:endParaRPr>
              </a:p>
            </p:txBody>
          </p:sp>
        </p:grpSp>
        <p:sp>
          <p:nvSpPr>
            <p:cNvPr id="21" name="Line connector"/>
            <p:cNvSpPr/>
            <p:nvPr/>
          </p:nvSpPr>
          <p:spPr>
            <a:xfrm rot="3780204">
              <a:off x="1792417" y="869719"/>
              <a:ext cx="522103" cy="1024835"/>
            </a:xfrm>
            <a:custGeom>
              <a:avLst/>
              <a:gdLst/>
              <a:ahLst/>
              <a:cxnLst/>
              <a:rect l="0" t="0" r="0" b="0"/>
              <a:pathLst>
                <a:path w="522103" h="1024835" fill="none">
                  <a:moveTo>
                    <a:pt x="0" y="0"/>
                  </a:moveTo>
                  <a:lnTo>
                    <a:pt x="1150164" y="0"/>
                  </a:lnTo>
                </a:path>
              </a:pathLst>
            </a:custGeom>
            <a:noFill/>
            <a:ln w="6000" cap="flat">
              <a:solidFill>
                <a:srgbClr val="4A7B9E"/>
              </a:solidFill>
              <a:bevel/>
            </a:ln>
          </p:spPr>
          <p:txBody>
            <a:bodyPr/>
            <a:lstStyle/>
            <a:p>
              <a:endParaRPr lang="zh-CN" altLang="en-US"/>
            </a:p>
          </p:txBody>
        </p:sp>
        <p:sp>
          <p:nvSpPr>
            <p:cNvPr id="22" name="Line connector"/>
            <p:cNvSpPr/>
            <p:nvPr/>
          </p:nvSpPr>
          <p:spPr>
            <a:xfrm rot="5687358">
              <a:off x="2625423" y="432349"/>
              <a:ext cx="79370" cy="947315"/>
            </a:xfrm>
            <a:custGeom>
              <a:avLst/>
              <a:gdLst/>
              <a:ahLst/>
              <a:cxnLst/>
              <a:rect l="0" t="0" r="0" b="0"/>
              <a:pathLst>
                <a:path w="79370" h="947315" fill="none">
                  <a:moveTo>
                    <a:pt x="0" y="0"/>
                  </a:moveTo>
                  <a:lnTo>
                    <a:pt x="950634" y="0"/>
                  </a:lnTo>
                </a:path>
              </a:pathLst>
            </a:custGeom>
            <a:noFill/>
            <a:ln w="6000" cap="flat">
              <a:solidFill>
                <a:srgbClr val="4A7B9E"/>
              </a:solidFill>
              <a:bevel/>
            </a:ln>
          </p:spPr>
          <p:txBody>
            <a:bodyPr/>
            <a:lstStyle/>
            <a:p>
              <a:endParaRPr lang="zh-CN" altLang="en-US"/>
            </a:p>
          </p:txBody>
        </p:sp>
        <p:sp>
          <p:nvSpPr>
            <p:cNvPr id="23" name="Line connector"/>
            <p:cNvSpPr/>
            <p:nvPr/>
          </p:nvSpPr>
          <p:spPr>
            <a:xfrm rot="7896294">
              <a:off x="3006503" y="505057"/>
              <a:ext cx="798168" cy="898843"/>
            </a:xfrm>
            <a:custGeom>
              <a:avLst/>
              <a:gdLst/>
              <a:ahLst/>
              <a:cxnLst/>
              <a:rect l="0" t="0" r="0" b="0"/>
              <a:pathLst>
                <a:path w="798168" h="898843" fill="none">
                  <a:moveTo>
                    <a:pt x="0" y="0"/>
                  </a:moveTo>
                  <a:lnTo>
                    <a:pt x="1202078" y="0"/>
                  </a:lnTo>
                </a:path>
              </a:pathLst>
            </a:custGeom>
            <a:noFill/>
            <a:ln w="6000" cap="flat">
              <a:solidFill>
                <a:srgbClr val="4A7B9E"/>
              </a:solidFill>
              <a:bevel/>
            </a:ln>
          </p:spPr>
          <p:txBody>
            <a:bodyPr/>
            <a:lstStyle/>
            <a:p>
              <a:endParaRPr lang="zh-CN" altLang="en-US"/>
            </a:p>
          </p:txBody>
        </p:sp>
        <p:sp>
          <p:nvSpPr>
            <p:cNvPr id="24" name="Relationship"/>
            <p:cNvSpPr/>
            <p:nvPr/>
          </p:nvSpPr>
          <p:spPr>
            <a:xfrm>
              <a:off x="3810113" y="2598007"/>
              <a:ext cx="657636" cy="394583"/>
            </a:xfrm>
            <a:custGeom>
              <a:avLst/>
              <a:gdLst>
                <a:gd name="connsiteX0" fmla="*/ 0 w 657636"/>
                <a:gd name="connsiteY0" fmla="*/ 197291 h 394583"/>
                <a:gd name="connsiteX1" fmla="*/ 328819 w 657636"/>
                <a:gd name="connsiteY1" fmla="*/ 0 h 394583"/>
                <a:gd name="connsiteX2" fmla="*/ 657636 w 657636"/>
                <a:gd name="connsiteY2" fmla="*/ 197291 h 394583"/>
                <a:gd name="connsiteX3" fmla="*/ 328819 w 657636"/>
                <a:gd name="connsiteY3" fmla="*/ 394583 h 394583"/>
              </a:gdLst>
              <a:ahLst/>
              <a:cxnLst>
                <a:cxn ang="0">
                  <a:pos x="connsiteX0" y="connsiteY0"/>
                </a:cxn>
                <a:cxn ang="0">
                  <a:pos x="connsiteX1" y="connsiteY1"/>
                </a:cxn>
                <a:cxn ang="0">
                  <a:pos x="connsiteX2" y="connsiteY2"/>
                </a:cxn>
                <a:cxn ang="0">
                  <a:pos x="connsiteX3" y="connsiteY3"/>
                </a:cxn>
              </a:cxnLst>
              <a:rect l="l" t="t" r="r" b="b"/>
              <a:pathLst>
                <a:path w="657636" h="394583">
                  <a:moveTo>
                    <a:pt x="0" y="197291"/>
                  </a:moveTo>
                  <a:lnTo>
                    <a:pt x="328819" y="0"/>
                  </a:lnTo>
                  <a:lnTo>
                    <a:pt x="657636" y="197291"/>
                  </a:lnTo>
                  <a:lnTo>
                    <a:pt x="328819" y="394583"/>
                  </a:lnTo>
                  <a:lnTo>
                    <a:pt x="0" y="197291"/>
                  </a:lnTo>
                  <a:close/>
                </a:path>
              </a:pathLst>
            </a:custGeom>
            <a:solidFill>
              <a:srgbClr val="08488F"/>
            </a:solidFill>
            <a:ln w="6000" cap="flat">
              <a:solidFill>
                <a:srgbClr val="063E7D"/>
              </a:solidFill>
              <a:bevel/>
            </a:ln>
            <a:effectLst>
              <a:outerShdw dist="16971" dir="2700000" algn="tl" rotWithShape="0">
                <a:srgbClr val="08488F">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管理</a:t>
              </a:r>
              <a:endParaRPr lang="zh-CN" sz="1050" kern="100">
                <a:effectLst/>
                <a:latin typeface="Calibri"/>
                <a:ea typeface="宋体"/>
                <a:cs typeface="Times New Roman"/>
              </a:endParaRPr>
            </a:p>
          </p:txBody>
        </p:sp>
        <p:sp>
          <p:nvSpPr>
            <p:cNvPr id="25" name="Line connector"/>
            <p:cNvSpPr/>
            <p:nvPr/>
          </p:nvSpPr>
          <p:spPr>
            <a:xfrm rot="-3679500">
              <a:off x="3602069" y="3210581"/>
              <a:ext cx="454256" cy="830575"/>
            </a:xfrm>
            <a:custGeom>
              <a:avLst/>
              <a:gdLst/>
              <a:ahLst/>
              <a:cxnLst/>
              <a:rect l="0" t="0" r="0" b="0"/>
              <a:pathLst>
                <a:path w="454256" h="830575" fill="none">
                  <a:moveTo>
                    <a:pt x="0" y="0"/>
                  </a:moveTo>
                  <a:lnTo>
                    <a:pt x="946680" y="0"/>
                  </a:lnTo>
                </a:path>
              </a:pathLst>
            </a:custGeom>
            <a:noFill/>
            <a:ln w="6000" cap="flat">
              <a:solidFill>
                <a:srgbClr val="4A7B9E"/>
              </a:solidFill>
              <a:bevel/>
            </a:ln>
          </p:spPr>
          <p:txBody>
            <a:bodyPr/>
            <a:lstStyle/>
            <a:p>
              <a:endParaRPr lang="zh-CN" altLang="en-US"/>
            </a:p>
          </p:txBody>
        </p:sp>
        <p:sp>
          <p:nvSpPr>
            <p:cNvPr id="26" name="Text 10"/>
            <p:cNvSpPr txBox="1"/>
            <p:nvPr/>
          </p:nvSpPr>
          <p:spPr>
            <a:xfrm>
              <a:off x="4434348" y="2199714"/>
              <a:ext cx="108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1</a:t>
              </a:r>
              <a:endParaRPr lang="zh-CN" sz="1050" kern="100">
                <a:effectLst/>
                <a:latin typeface="Calibri"/>
                <a:ea typeface="宋体"/>
                <a:cs typeface="Times New Roman"/>
              </a:endParaRPr>
            </a:p>
          </p:txBody>
        </p:sp>
        <p:sp>
          <p:nvSpPr>
            <p:cNvPr id="27" name="Entity"/>
            <p:cNvSpPr/>
            <p:nvPr/>
          </p:nvSpPr>
          <p:spPr>
            <a:xfrm>
              <a:off x="4793074" y="1833392"/>
              <a:ext cx="656034" cy="393620"/>
            </a:xfrm>
            <a:custGeom>
              <a:avLst/>
              <a:gdLst>
                <a:gd name="connsiteX0" fmla="*/ 0 w 656034"/>
                <a:gd name="connsiteY0" fmla="*/ 196810 h 393620"/>
                <a:gd name="connsiteX1" fmla="*/ 328016 w 656034"/>
                <a:gd name="connsiteY1" fmla="*/ 0 h 393620"/>
                <a:gd name="connsiteX2" fmla="*/ 656034 w 656034"/>
                <a:gd name="connsiteY2" fmla="*/ 196810 h 393620"/>
                <a:gd name="connsiteX3" fmla="*/ 328016 w 656034"/>
                <a:gd name="connsiteY3" fmla="*/ 393620 h 393620"/>
                <a:gd name="connsiteX4" fmla="*/ 492023 w 656034"/>
                <a:gd name="connsiteY4" fmla="*/ 0 h 393620"/>
                <a:gd name="connsiteX5" fmla="*/ 164008 w 656034"/>
                <a:gd name="connsiteY5" fmla="*/ 0 h 393620"/>
                <a:gd name="connsiteX6" fmla="*/ 164008 w 656034"/>
                <a:gd name="connsiteY6" fmla="*/ 393620 h 393620"/>
                <a:gd name="connsiteX7" fmla="*/ 492023 w 656034"/>
                <a:gd name="connsiteY7" fmla="*/ 393620 h 393620"/>
                <a:gd name="connsiteX8" fmla="*/ 0 w 656034"/>
                <a:gd name="connsiteY8" fmla="*/ 98405 h 393620"/>
                <a:gd name="connsiteX9" fmla="*/ 0 w 656034"/>
                <a:gd name="connsiteY9" fmla="*/ 295214 h 393620"/>
                <a:gd name="connsiteX10" fmla="*/ 656034 w 656034"/>
                <a:gd name="connsiteY10" fmla="*/ 98405 h 393620"/>
                <a:gd name="connsiteX11" fmla="*/ 656034 w 656034"/>
                <a:gd name="connsiteY11" fmla="*/ 295214 h 39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034" h="393620">
                  <a:moveTo>
                    <a:pt x="0" y="0"/>
                  </a:moveTo>
                  <a:lnTo>
                    <a:pt x="0" y="393620"/>
                  </a:lnTo>
                  <a:lnTo>
                    <a:pt x="656034" y="393620"/>
                  </a:lnTo>
                  <a:lnTo>
                    <a:pt x="656034" y="0"/>
                  </a:lnTo>
                  <a:lnTo>
                    <a:pt x="0" y="0"/>
                  </a:lnTo>
                  <a:close/>
                </a:path>
              </a:pathLst>
            </a:custGeom>
            <a:solidFill>
              <a:srgbClr val="50B7C1"/>
            </a:solidFill>
            <a:ln w="6000" cap="flat">
              <a:solidFill>
                <a:srgbClr val="45A1AA"/>
              </a:solidFill>
              <a:bevel/>
            </a:ln>
            <a:effectLst>
              <a:outerShdw dist="16971" dir="2700000" algn="tl" rotWithShape="0">
                <a:srgbClr val="50B7C1">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管理员</a:t>
              </a:r>
              <a:endParaRPr lang="zh-CN" sz="1050" kern="100">
                <a:effectLst/>
                <a:latin typeface="Calibri"/>
                <a:ea typeface="宋体"/>
                <a:cs typeface="Times New Roman"/>
              </a:endParaRPr>
            </a:p>
          </p:txBody>
        </p:sp>
        <p:grpSp>
          <p:nvGrpSpPr>
            <p:cNvPr id="28" name="Attribute"/>
            <p:cNvGrpSpPr/>
            <p:nvPr/>
          </p:nvGrpSpPr>
          <p:grpSpPr>
            <a:xfrm>
              <a:off x="4217498" y="1228568"/>
              <a:ext cx="521575" cy="312945"/>
              <a:chOff x="4217498" y="1228568"/>
              <a:chExt cx="521575" cy="312945"/>
            </a:xfrm>
          </p:grpSpPr>
          <p:sp>
            <p:nvSpPr>
              <p:cNvPr id="75" name="任意多边形: 形状 1344"/>
              <p:cNvSpPr/>
              <p:nvPr/>
            </p:nvSpPr>
            <p:spPr>
              <a:xfrm>
                <a:off x="4217498" y="1228568"/>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76" name="Text 11"/>
              <p:cNvSpPr txBox="1"/>
              <p:nvPr/>
            </p:nvSpPr>
            <p:spPr>
              <a:xfrm>
                <a:off x="4217498" y="1228568"/>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管理员编号</a:t>
                </a:r>
                <a:endParaRPr lang="zh-CN" sz="1050" kern="100">
                  <a:effectLst/>
                  <a:latin typeface="Calibri"/>
                  <a:ea typeface="宋体"/>
                  <a:cs typeface="Times New Roman"/>
                </a:endParaRPr>
              </a:p>
            </p:txBody>
          </p:sp>
        </p:grpSp>
        <p:grpSp>
          <p:nvGrpSpPr>
            <p:cNvPr id="29" name="Attribute"/>
            <p:cNvGrpSpPr/>
            <p:nvPr/>
          </p:nvGrpSpPr>
          <p:grpSpPr>
            <a:xfrm>
              <a:off x="4860302" y="1181534"/>
              <a:ext cx="521575" cy="312945"/>
              <a:chOff x="4860302" y="1181534"/>
              <a:chExt cx="521575" cy="312945"/>
            </a:xfrm>
          </p:grpSpPr>
          <p:sp>
            <p:nvSpPr>
              <p:cNvPr id="73" name="任意多边形: 形状 1347"/>
              <p:cNvSpPr/>
              <p:nvPr/>
            </p:nvSpPr>
            <p:spPr>
              <a:xfrm>
                <a:off x="4860302" y="1181534"/>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74" name="Text 12"/>
              <p:cNvSpPr txBox="1"/>
              <p:nvPr/>
            </p:nvSpPr>
            <p:spPr>
              <a:xfrm>
                <a:off x="4860302" y="1181534"/>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管理员姓名</a:t>
                </a:r>
                <a:endParaRPr lang="zh-CN" sz="1050" kern="100">
                  <a:effectLst/>
                  <a:latin typeface="Calibri"/>
                  <a:ea typeface="宋体"/>
                  <a:cs typeface="Times New Roman"/>
                </a:endParaRPr>
              </a:p>
            </p:txBody>
          </p:sp>
        </p:grpSp>
        <p:grpSp>
          <p:nvGrpSpPr>
            <p:cNvPr id="30" name="Attribute"/>
            <p:cNvGrpSpPr/>
            <p:nvPr/>
          </p:nvGrpSpPr>
          <p:grpSpPr>
            <a:xfrm>
              <a:off x="5504708" y="1228568"/>
              <a:ext cx="521575" cy="312945"/>
              <a:chOff x="5504708" y="1228568"/>
              <a:chExt cx="521575" cy="312945"/>
            </a:xfrm>
          </p:grpSpPr>
          <p:sp>
            <p:nvSpPr>
              <p:cNvPr id="71" name="任意多边形: 形状 1350"/>
              <p:cNvSpPr/>
              <p:nvPr/>
            </p:nvSpPr>
            <p:spPr>
              <a:xfrm>
                <a:off x="5504708" y="1228568"/>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72" name="Text 13"/>
              <p:cNvSpPr txBox="1"/>
              <p:nvPr/>
            </p:nvSpPr>
            <p:spPr>
              <a:xfrm>
                <a:off x="5504708" y="1228568"/>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密码</a:t>
                </a:r>
                <a:endParaRPr lang="zh-CN" sz="1050" kern="100">
                  <a:effectLst/>
                  <a:latin typeface="Calibri"/>
                  <a:ea typeface="宋体"/>
                  <a:cs typeface="Times New Roman"/>
                </a:endParaRPr>
              </a:p>
            </p:txBody>
          </p:sp>
        </p:grpSp>
        <p:sp>
          <p:nvSpPr>
            <p:cNvPr id="31" name="Line connector"/>
            <p:cNvSpPr/>
            <p:nvPr/>
          </p:nvSpPr>
          <p:spPr>
            <a:xfrm rot="-4017882">
              <a:off x="4720782" y="2412751"/>
              <a:ext cx="325319" cy="765093"/>
            </a:xfrm>
            <a:custGeom>
              <a:avLst/>
              <a:gdLst/>
              <a:ahLst/>
              <a:cxnLst/>
              <a:rect l="0" t="0" r="0" b="0"/>
              <a:pathLst>
                <a:path w="325319" h="765093" fill="none">
                  <a:moveTo>
                    <a:pt x="0" y="0"/>
                  </a:moveTo>
                  <a:lnTo>
                    <a:pt x="831384" y="0"/>
                  </a:lnTo>
                </a:path>
              </a:pathLst>
            </a:custGeom>
            <a:noFill/>
            <a:ln w="6000" cap="flat">
              <a:solidFill>
                <a:srgbClr val="4A7B9E"/>
              </a:solidFill>
              <a:bevel/>
            </a:ln>
          </p:spPr>
          <p:txBody>
            <a:bodyPr/>
            <a:lstStyle/>
            <a:p>
              <a:endParaRPr lang="zh-CN" altLang="en-US"/>
            </a:p>
          </p:txBody>
        </p:sp>
        <p:sp>
          <p:nvSpPr>
            <p:cNvPr id="32" name="Line connector"/>
            <p:cNvSpPr/>
            <p:nvPr/>
          </p:nvSpPr>
          <p:spPr>
            <a:xfrm rot="1882026">
              <a:off x="4367329" y="1644793"/>
              <a:ext cx="478795" cy="291881"/>
            </a:xfrm>
            <a:custGeom>
              <a:avLst/>
              <a:gdLst/>
              <a:ahLst/>
              <a:cxnLst/>
              <a:rect l="0" t="0" r="0" b="0"/>
              <a:pathLst>
                <a:path w="478795" h="291881" fill="none">
                  <a:moveTo>
                    <a:pt x="0" y="0"/>
                  </a:moveTo>
                  <a:lnTo>
                    <a:pt x="560749" y="0"/>
                  </a:lnTo>
                </a:path>
              </a:pathLst>
            </a:custGeom>
            <a:noFill/>
            <a:ln w="6000" cap="flat">
              <a:solidFill>
                <a:srgbClr val="4A7B9E"/>
              </a:solidFill>
              <a:bevel/>
            </a:ln>
          </p:spPr>
          <p:txBody>
            <a:bodyPr/>
            <a:lstStyle/>
            <a:p>
              <a:endParaRPr lang="zh-CN" altLang="en-US"/>
            </a:p>
          </p:txBody>
        </p:sp>
        <p:sp>
          <p:nvSpPr>
            <p:cNvPr id="33" name="Line connector"/>
            <p:cNvSpPr/>
            <p:nvPr/>
          </p:nvSpPr>
          <p:spPr>
            <a:xfrm rot="-5399982">
              <a:off x="5287545" y="1660933"/>
              <a:ext cx="6000" cy="338912"/>
            </a:xfrm>
            <a:custGeom>
              <a:avLst/>
              <a:gdLst/>
              <a:ahLst/>
              <a:cxnLst/>
              <a:rect l="0" t="0" r="0" b="0"/>
              <a:pathLst>
                <a:path w="6000" h="338912" fill="none">
                  <a:moveTo>
                    <a:pt x="0" y="0"/>
                  </a:moveTo>
                  <a:lnTo>
                    <a:pt x="338912" y="0"/>
                  </a:lnTo>
                </a:path>
              </a:pathLst>
            </a:custGeom>
            <a:noFill/>
            <a:ln w="6000" cap="flat">
              <a:solidFill>
                <a:srgbClr val="4A7B9E"/>
              </a:solidFill>
              <a:bevel/>
            </a:ln>
          </p:spPr>
          <p:txBody>
            <a:bodyPr/>
            <a:lstStyle/>
            <a:p>
              <a:endParaRPr lang="zh-CN" altLang="en-US"/>
            </a:p>
          </p:txBody>
        </p:sp>
        <p:sp>
          <p:nvSpPr>
            <p:cNvPr id="34" name="Line connector"/>
            <p:cNvSpPr/>
            <p:nvPr/>
          </p:nvSpPr>
          <p:spPr>
            <a:xfrm rot="-1876908">
              <a:off x="5325957" y="1687452"/>
              <a:ext cx="480402" cy="291880"/>
            </a:xfrm>
            <a:custGeom>
              <a:avLst/>
              <a:gdLst/>
              <a:ahLst/>
              <a:cxnLst/>
              <a:rect l="0" t="0" r="0" b="0"/>
              <a:pathLst>
                <a:path w="480402" h="291880" fill="none">
                  <a:moveTo>
                    <a:pt x="0" y="0"/>
                  </a:moveTo>
                  <a:lnTo>
                    <a:pt x="562121" y="0"/>
                  </a:lnTo>
                </a:path>
              </a:pathLst>
            </a:custGeom>
            <a:noFill/>
            <a:ln w="6000" cap="flat">
              <a:solidFill>
                <a:srgbClr val="4A7B9E"/>
              </a:solidFill>
              <a:bevel/>
            </a:ln>
          </p:spPr>
          <p:txBody>
            <a:bodyPr/>
            <a:lstStyle/>
            <a:p>
              <a:endParaRPr lang="zh-CN" altLang="en-US"/>
            </a:p>
          </p:txBody>
        </p:sp>
        <p:sp>
          <p:nvSpPr>
            <p:cNvPr id="35" name="Relationship"/>
            <p:cNvSpPr/>
            <p:nvPr/>
          </p:nvSpPr>
          <p:spPr>
            <a:xfrm>
              <a:off x="1478285" y="2760715"/>
              <a:ext cx="657636" cy="394583"/>
            </a:xfrm>
            <a:custGeom>
              <a:avLst/>
              <a:gdLst>
                <a:gd name="connsiteX0" fmla="*/ 0 w 657636"/>
                <a:gd name="connsiteY0" fmla="*/ 197291 h 394583"/>
                <a:gd name="connsiteX1" fmla="*/ 328819 w 657636"/>
                <a:gd name="connsiteY1" fmla="*/ 0 h 394583"/>
                <a:gd name="connsiteX2" fmla="*/ 657636 w 657636"/>
                <a:gd name="connsiteY2" fmla="*/ 197291 h 394583"/>
                <a:gd name="connsiteX3" fmla="*/ 328819 w 657636"/>
                <a:gd name="connsiteY3" fmla="*/ 394583 h 394583"/>
              </a:gdLst>
              <a:ahLst/>
              <a:cxnLst>
                <a:cxn ang="0">
                  <a:pos x="connsiteX0" y="connsiteY0"/>
                </a:cxn>
                <a:cxn ang="0">
                  <a:pos x="connsiteX1" y="connsiteY1"/>
                </a:cxn>
                <a:cxn ang="0">
                  <a:pos x="connsiteX2" y="connsiteY2"/>
                </a:cxn>
                <a:cxn ang="0">
                  <a:pos x="connsiteX3" y="connsiteY3"/>
                </a:cxn>
              </a:cxnLst>
              <a:rect l="l" t="t" r="r" b="b"/>
              <a:pathLst>
                <a:path w="657636" h="394583">
                  <a:moveTo>
                    <a:pt x="0" y="197291"/>
                  </a:moveTo>
                  <a:lnTo>
                    <a:pt x="328819" y="0"/>
                  </a:lnTo>
                  <a:lnTo>
                    <a:pt x="657636" y="197291"/>
                  </a:lnTo>
                  <a:lnTo>
                    <a:pt x="328819" y="394583"/>
                  </a:lnTo>
                  <a:lnTo>
                    <a:pt x="0" y="197291"/>
                  </a:lnTo>
                  <a:close/>
                </a:path>
              </a:pathLst>
            </a:custGeom>
            <a:solidFill>
              <a:srgbClr val="08488F"/>
            </a:solidFill>
            <a:ln w="6000" cap="flat">
              <a:solidFill>
                <a:srgbClr val="063E7D"/>
              </a:solidFill>
              <a:bevel/>
            </a:ln>
            <a:effectLst>
              <a:outerShdw dist="16971" dir="2700000" algn="tl" rotWithShape="0">
                <a:srgbClr val="08488F">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导出</a:t>
              </a:r>
              <a:endParaRPr lang="zh-CN" sz="1050" kern="100">
                <a:effectLst/>
                <a:latin typeface="Calibri"/>
                <a:ea typeface="宋体"/>
                <a:cs typeface="Times New Roman"/>
              </a:endParaRPr>
            </a:p>
          </p:txBody>
        </p:sp>
        <p:sp>
          <p:nvSpPr>
            <p:cNvPr id="36" name="Line connector"/>
            <p:cNvSpPr/>
            <p:nvPr/>
          </p:nvSpPr>
          <p:spPr>
            <a:xfrm rot="5071554">
              <a:off x="996789" y="1896126"/>
              <a:ext cx="72449" cy="755998"/>
            </a:xfrm>
            <a:custGeom>
              <a:avLst/>
              <a:gdLst/>
              <a:ahLst/>
              <a:cxnLst/>
              <a:rect l="0" t="0" r="0" b="0"/>
              <a:pathLst>
                <a:path w="72449" h="755998" fill="none">
                  <a:moveTo>
                    <a:pt x="0" y="0"/>
                  </a:moveTo>
                  <a:lnTo>
                    <a:pt x="759462" y="0"/>
                  </a:lnTo>
                </a:path>
              </a:pathLst>
            </a:custGeom>
            <a:noFill/>
            <a:ln w="6000" cap="flat">
              <a:solidFill>
                <a:srgbClr val="4A7B9E"/>
              </a:solidFill>
              <a:bevel/>
            </a:ln>
          </p:spPr>
          <p:txBody>
            <a:bodyPr/>
            <a:lstStyle/>
            <a:p>
              <a:endParaRPr lang="zh-CN" altLang="en-US"/>
            </a:p>
          </p:txBody>
        </p:sp>
        <p:sp>
          <p:nvSpPr>
            <p:cNvPr id="37" name="Text 14"/>
            <p:cNvSpPr txBox="1"/>
            <p:nvPr/>
          </p:nvSpPr>
          <p:spPr>
            <a:xfrm>
              <a:off x="2521836" y="3066006"/>
              <a:ext cx="108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1</a:t>
              </a:r>
              <a:endParaRPr lang="zh-CN" sz="1050" kern="100">
                <a:effectLst/>
                <a:latin typeface="Calibri"/>
                <a:ea typeface="宋体"/>
                <a:cs typeface="Times New Roman"/>
              </a:endParaRPr>
            </a:p>
          </p:txBody>
        </p:sp>
        <p:sp>
          <p:nvSpPr>
            <p:cNvPr id="38" name="Entity"/>
            <p:cNvSpPr/>
            <p:nvPr/>
          </p:nvSpPr>
          <p:spPr>
            <a:xfrm>
              <a:off x="2913655" y="3625870"/>
              <a:ext cx="589606" cy="353764"/>
            </a:xfrm>
            <a:custGeom>
              <a:avLst/>
              <a:gdLst>
                <a:gd name="connsiteX0" fmla="*/ 0 w 589606"/>
                <a:gd name="connsiteY0" fmla="*/ 176882 h 353764"/>
                <a:gd name="connsiteX1" fmla="*/ 294803 w 589606"/>
                <a:gd name="connsiteY1" fmla="*/ 0 h 353764"/>
                <a:gd name="connsiteX2" fmla="*/ 589606 w 589606"/>
                <a:gd name="connsiteY2" fmla="*/ 176882 h 353764"/>
                <a:gd name="connsiteX3" fmla="*/ 294803 w 589606"/>
                <a:gd name="connsiteY3" fmla="*/ 353764 h 353764"/>
                <a:gd name="connsiteX4" fmla="*/ 442205 w 589606"/>
                <a:gd name="connsiteY4" fmla="*/ 0 h 353764"/>
                <a:gd name="connsiteX5" fmla="*/ 147401 w 589606"/>
                <a:gd name="connsiteY5" fmla="*/ 0 h 353764"/>
                <a:gd name="connsiteX6" fmla="*/ 147401 w 589606"/>
                <a:gd name="connsiteY6" fmla="*/ 353764 h 353764"/>
                <a:gd name="connsiteX7" fmla="*/ 442205 w 589606"/>
                <a:gd name="connsiteY7" fmla="*/ 353764 h 353764"/>
                <a:gd name="connsiteX8" fmla="*/ 0 w 589606"/>
                <a:gd name="connsiteY8" fmla="*/ 88441 h 353764"/>
                <a:gd name="connsiteX9" fmla="*/ 0 w 589606"/>
                <a:gd name="connsiteY9" fmla="*/ 265323 h 353764"/>
                <a:gd name="connsiteX10" fmla="*/ 589606 w 589606"/>
                <a:gd name="connsiteY10" fmla="*/ 88441 h 353764"/>
                <a:gd name="connsiteX11" fmla="*/ 589606 w 589606"/>
                <a:gd name="connsiteY11" fmla="*/ 265323 h 3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606" h="353764">
                  <a:moveTo>
                    <a:pt x="0" y="0"/>
                  </a:moveTo>
                  <a:lnTo>
                    <a:pt x="0" y="353764"/>
                  </a:lnTo>
                  <a:lnTo>
                    <a:pt x="589606" y="353764"/>
                  </a:lnTo>
                  <a:lnTo>
                    <a:pt x="589606" y="0"/>
                  </a:lnTo>
                  <a:lnTo>
                    <a:pt x="0" y="0"/>
                  </a:lnTo>
                  <a:close/>
                </a:path>
              </a:pathLst>
            </a:custGeom>
            <a:solidFill>
              <a:srgbClr val="50B7C1"/>
            </a:solidFill>
            <a:ln w="6000" cap="flat">
              <a:solidFill>
                <a:srgbClr val="45A1AA"/>
              </a:solidFill>
              <a:bevel/>
            </a:ln>
            <a:effectLst>
              <a:outerShdw dist="16971" dir="2700000" algn="tl" rotWithShape="0">
                <a:srgbClr val="50B7C1">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事项数据库</a:t>
              </a:r>
              <a:endParaRPr lang="zh-CN" sz="1050" kern="100">
                <a:effectLst/>
                <a:latin typeface="Calibri"/>
                <a:ea typeface="宋体"/>
                <a:cs typeface="Times New Roman"/>
              </a:endParaRPr>
            </a:p>
          </p:txBody>
        </p:sp>
        <p:sp>
          <p:nvSpPr>
            <p:cNvPr id="39" name="Line connector"/>
            <p:cNvSpPr/>
            <p:nvPr/>
          </p:nvSpPr>
          <p:spPr>
            <a:xfrm rot="1914624">
              <a:off x="1878364" y="3191011"/>
              <a:ext cx="1072538" cy="667866"/>
            </a:xfrm>
            <a:custGeom>
              <a:avLst/>
              <a:gdLst/>
              <a:ahLst/>
              <a:cxnLst/>
              <a:rect l="0" t="0" r="0" b="0"/>
              <a:pathLst>
                <a:path w="1072538" h="667866" fill="none">
                  <a:moveTo>
                    <a:pt x="0" y="0"/>
                  </a:moveTo>
                  <a:lnTo>
                    <a:pt x="1263480" y="0"/>
                  </a:lnTo>
                </a:path>
              </a:pathLst>
            </a:custGeom>
            <a:noFill/>
            <a:ln w="6000" cap="flat">
              <a:solidFill>
                <a:srgbClr val="4A7B9E"/>
              </a:solidFill>
              <a:bevel/>
            </a:ln>
          </p:spPr>
          <p:txBody>
            <a:bodyPr/>
            <a:lstStyle/>
            <a:p>
              <a:endParaRPr lang="zh-CN" altLang="en-US"/>
            </a:p>
          </p:txBody>
        </p:sp>
        <p:sp>
          <p:nvSpPr>
            <p:cNvPr id="40" name="Text 15"/>
            <p:cNvSpPr txBox="1"/>
            <p:nvPr/>
          </p:nvSpPr>
          <p:spPr>
            <a:xfrm>
              <a:off x="3385836" y="3066006"/>
              <a:ext cx="136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N</a:t>
              </a:r>
              <a:endParaRPr lang="zh-CN" sz="1050" kern="100">
                <a:effectLst/>
                <a:latin typeface="Calibri"/>
                <a:ea typeface="宋体"/>
                <a:cs typeface="Times New Roman"/>
              </a:endParaRPr>
            </a:p>
          </p:txBody>
        </p:sp>
        <p:grpSp>
          <p:nvGrpSpPr>
            <p:cNvPr id="41" name="Attribute"/>
            <p:cNvGrpSpPr/>
            <p:nvPr/>
          </p:nvGrpSpPr>
          <p:grpSpPr>
            <a:xfrm>
              <a:off x="4092770" y="3210884"/>
              <a:ext cx="521575" cy="312945"/>
              <a:chOff x="4092770" y="3210884"/>
              <a:chExt cx="521575" cy="312945"/>
            </a:xfrm>
          </p:grpSpPr>
          <p:sp>
            <p:nvSpPr>
              <p:cNvPr id="69" name="任意多边形: 形状 1363"/>
              <p:cNvSpPr/>
              <p:nvPr/>
            </p:nvSpPr>
            <p:spPr>
              <a:xfrm>
                <a:off x="4092770" y="3210884"/>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70" name="Text 16"/>
              <p:cNvSpPr txBox="1"/>
              <p:nvPr/>
            </p:nvSpPr>
            <p:spPr>
              <a:xfrm>
                <a:off x="4092770" y="3210884"/>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数据库编号</a:t>
                </a:r>
                <a:endParaRPr lang="zh-CN" sz="1050" kern="100">
                  <a:effectLst/>
                  <a:latin typeface="Calibri"/>
                  <a:ea typeface="宋体"/>
                  <a:cs typeface="Times New Roman"/>
                </a:endParaRPr>
              </a:p>
            </p:txBody>
          </p:sp>
        </p:grpSp>
        <p:grpSp>
          <p:nvGrpSpPr>
            <p:cNvPr id="42" name="Attribute"/>
            <p:cNvGrpSpPr/>
            <p:nvPr/>
          </p:nvGrpSpPr>
          <p:grpSpPr>
            <a:xfrm>
              <a:off x="3888770" y="3648692"/>
              <a:ext cx="521575" cy="312945"/>
              <a:chOff x="3888770" y="3648692"/>
              <a:chExt cx="521575" cy="312945"/>
            </a:xfrm>
          </p:grpSpPr>
          <p:sp>
            <p:nvSpPr>
              <p:cNvPr id="67" name="任意多边形: 形状 1366"/>
              <p:cNvSpPr/>
              <p:nvPr/>
            </p:nvSpPr>
            <p:spPr>
              <a:xfrm>
                <a:off x="3888770" y="3648692"/>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68" name="Text 17"/>
              <p:cNvSpPr txBox="1"/>
              <p:nvPr/>
            </p:nvSpPr>
            <p:spPr>
              <a:xfrm>
                <a:off x="3888770" y="3648692"/>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数据库类型</a:t>
                </a:r>
                <a:endParaRPr lang="zh-CN" sz="1050" kern="100">
                  <a:effectLst/>
                  <a:latin typeface="Calibri"/>
                  <a:ea typeface="宋体"/>
                  <a:cs typeface="Times New Roman"/>
                </a:endParaRPr>
              </a:p>
            </p:txBody>
          </p:sp>
        </p:grpSp>
        <p:sp>
          <p:nvSpPr>
            <p:cNvPr id="43" name="Line connector"/>
            <p:cNvSpPr/>
            <p:nvPr/>
          </p:nvSpPr>
          <p:spPr>
            <a:xfrm rot="-1828728">
              <a:off x="3550523" y="3540833"/>
              <a:ext cx="589514" cy="346956"/>
            </a:xfrm>
            <a:custGeom>
              <a:avLst/>
              <a:gdLst/>
              <a:ahLst/>
              <a:cxnLst/>
              <a:rect l="0" t="0" r="0" b="0"/>
              <a:pathLst>
                <a:path w="589514" h="346956" fill="none">
                  <a:moveTo>
                    <a:pt x="0" y="0"/>
                  </a:moveTo>
                  <a:lnTo>
                    <a:pt x="684036" y="0"/>
                  </a:lnTo>
                </a:path>
              </a:pathLst>
            </a:custGeom>
            <a:noFill/>
            <a:ln w="6000" cap="flat">
              <a:solidFill>
                <a:srgbClr val="4A7B9E"/>
              </a:solidFill>
              <a:bevel/>
            </a:ln>
          </p:spPr>
          <p:txBody>
            <a:bodyPr/>
            <a:lstStyle/>
            <a:p>
              <a:endParaRPr lang="zh-CN" altLang="en-US"/>
            </a:p>
          </p:txBody>
        </p:sp>
        <p:sp>
          <p:nvSpPr>
            <p:cNvPr id="44" name="Line connector"/>
            <p:cNvSpPr/>
            <p:nvPr/>
          </p:nvSpPr>
          <p:spPr>
            <a:xfrm rot="21486">
              <a:off x="3503258" y="3803958"/>
              <a:ext cx="385512" cy="6000"/>
            </a:xfrm>
            <a:custGeom>
              <a:avLst/>
              <a:gdLst/>
              <a:ahLst/>
              <a:cxnLst/>
              <a:rect l="0" t="0" r="0" b="0"/>
              <a:pathLst>
                <a:path w="385512" h="6000" fill="none">
                  <a:moveTo>
                    <a:pt x="0" y="0"/>
                  </a:moveTo>
                  <a:lnTo>
                    <a:pt x="385519" y="0"/>
                  </a:lnTo>
                </a:path>
              </a:pathLst>
            </a:custGeom>
            <a:noFill/>
            <a:ln w="6000" cap="flat">
              <a:solidFill>
                <a:srgbClr val="4A7B9E"/>
              </a:solidFill>
              <a:bevel/>
            </a:ln>
          </p:spPr>
          <p:txBody>
            <a:bodyPr/>
            <a:lstStyle/>
            <a:p>
              <a:endParaRPr lang="zh-CN" altLang="en-US"/>
            </a:p>
          </p:txBody>
        </p:sp>
        <p:grpSp>
          <p:nvGrpSpPr>
            <p:cNvPr id="45" name="属性"/>
            <p:cNvGrpSpPr/>
            <p:nvPr/>
          </p:nvGrpSpPr>
          <p:grpSpPr>
            <a:xfrm>
              <a:off x="5627834" y="1817919"/>
              <a:ext cx="536407" cy="319962"/>
              <a:chOff x="5627834" y="1817919"/>
              <a:chExt cx="536407" cy="319962"/>
            </a:xfrm>
          </p:grpSpPr>
          <p:sp>
            <p:nvSpPr>
              <p:cNvPr id="65" name="任意多边形: 形状 1371"/>
              <p:cNvSpPr/>
              <p:nvPr/>
            </p:nvSpPr>
            <p:spPr>
              <a:xfrm>
                <a:off x="5627834" y="1817919"/>
                <a:ext cx="536407" cy="319962"/>
              </a:xfrm>
              <a:custGeom>
                <a:avLst/>
                <a:gdLst/>
                <a:ahLst/>
                <a:cxnLst/>
                <a:rect l="0" t="0" r="0" b="0"/>
                <a:pathLst>
                  <a:path w="536407" h="319962">
                    <a:moveTo>
                      <a:pt x="0" y="0"/>
                    </a:moveTo>
                    <a:moveTo>
                      <a:pt x="536407" y="159981"/>
                    </a:moveTo>
                    <a:cubicBezTo>
                      <a:pt x="536407" y="248336"/>
                      <a:pt x="416328" y="319962"/>
                      <a:pt x="268204" y="319962"/>
                    </a:cubicBezTo>
                    <a:cubicBezTo>
                      <a:pt x="120079" y="319962"/>
                      <a:pt x="0" y="248336"/>
                      <a:pt x="0" y="159981"/>
                    </a:cubicBezTo>
                    <a:cubicBezTo>
                      <a:pt x="0" y="71626"/>
                      <a:pt x="120079" y="0"/>
                      <a:pt x="268204" y="0"/>
                    </a:cubicBezTo>
                    <a:cubicBezTo>
                      <a:pt x="416328" y="0"/>
                      <a:pt x="536407" y="71626"/>
                      <a:pt x="536407" y="159981"/>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66" name="Text 18"/>
              <p:cNvSpPr txBox="1"/>
              <p:nvPr/>
            </p:nvSpPr>
            <p:spPr>
              <a:xfrm>
                <a:off x="5627834" y="1841900"/>
                <a:ext cx="536407" cy="272000"/>
              </a:xfrm>
              <a:prstGeom prst="rect">
                <a:avLst/>
              </a:prstGeom>
              <a:noFill/>
            </p:spPr>
            <p:txBody>
              <a:bodyPr wrap="square" lIns="24000" tIns="0" rIns="24000" bIns="0" rtlCol="0" anchor="ctr"/>
              <a:lstStyle/>
              <a:p>
                <a:pPr algn="ctr">
                  <a:spcAft>
                    <a:spcPts val="0"/>
                  </a:spcAft>
                </a:pPr>
                <a:r>
                  <a:rPr lang="zh-CN" sz="800" kern="100">
                    <a:solidFill>
                      <a:srgbClr val="FFFFFF"/>
                    </a:solidFill>
                    <a:effectLst/>
                    <a:latin typeface="仿宋"/>
                    <a:ea typeface="宋体"/>
                    <a:cs typeface="Times New Roman"/>
                  </a:rPr>
                  <a:t>邮箱</a:t>
                </a:r>
                <a:endParaRPr lang="zh-CN" sz="1050" kern="100">
                  <a:effectLst/>
                  <a:latin typeface="Calibri"/>
                  <a:ea typeface="宋体"/>
                  <a:cs typeface="Times New Roman"/>
                </a:endParaRPr>
              </a:p>
            </p:txBody>
          </p:sp>
        </p:grpSp>
        <p:sp>
          <p:nvSpPr>
            <p:cNvPr id="46" name="连接线"/>
            <p:cNvSpPr/>
            <p:nvPr/>
          </p:nvSpPr>
          <p:spPr>
            <a:xfrm rot="-978697">
              <a:off x="5452858" y="2004051"/>
              <a:ext cx="178724" cy="52302"/>
            </a:xfrm>
            <a:custGeom>
              <a:avLst/>
              <a:gdLst/>
              <a:ahLst/>
              <a:cxnLst/>
              <a:rect l="0" t="0" r="0" b="0"/>
              <a:pathLst>
                <a:path w="178724" h="52302" fill="none">
                  <a:moveTo>
                    <a:pt x="0" y="0"/>
                  </a:moveTo>
                  <a:lnTo>
                    <a:pt x="186220" y="0"/>
                  </a:lnTo>
                </a:path>
              </a:pathLst>
            </a:custGeom>
            <a:solidFill>
              <a:srgbClr val="FFFFFF"/>
            </a:solidFill>
            <a:ln w="6000" cap="flat">
              <a:solidFill>
                <a:srgbClr val="7A5C5C"/>
              </a:solidFill>
              <a:bevel/>
            </a:ln>
          </p:spPr>
          <p:txBody>
            <a:bodyPr/>
            <a:lstStyle/>
            <a:p>
              <a:endParaRPr lang="zh-CN" altLang="en-US"/>
            </a:p>
          </p:txBody>
        </p:sp>
        <p:sp>
          <p:nvSpPr>
            <p:cNvPr id="47" name="Text 19"/>
            <p:cNvSpPr txBox="1"/>
            <p:nvPr/>
          </p:nvSpPr>
          <p:spPr>
            <a:xfrm>
              <a:off x="1444362" y="2427660"/>
              <a:ext cx="136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N</a:t>
              </a:r>
              <a:endParaRPr lang="zh-CN" sz="1050" kern="100">
                <a:effectLst/>
                <a:latin typeface="Calibri"/>
                <a:ea typeface="宋体"/>
                <a:cs typeface="Times New Roman"/>
              </a:endParaRPr>
            </a:p>
          </p:txBody>
        </p:sp>
        <p:grpSp>
          <p:nvGrpSpPr>
            <p:cNvPr id="48" name="Attribute"/>
            <p:cNvGrpSpPr/>
            <p:nvPr/>
          </p:nvGrpSpPr>
          <p:grpSpPr>
            <a:xfrm>
              <a:off x="1634763" y="1006105"/>
              <a:ext cx="521575" cy="312945"/>
              <a:chOff x="1634763" y="1006105"/>
              <a:chExt cx="521575" cy="312945"/>
            </a:xfrm>
          </p:grpSpPr>
          <p:sp>
            <p:nvSpPr>
              <p:cNvPr id="63" name="任意多边形: 形状 1376"/>
              <p:cNvSpPr/>
              <p:nvPr/>
            </p:nvSpPr>
            <p:spPr>
              <a:xfrm>
                <a:off x="1634763" y="1006105"/>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64" name="Text 20"/>
              <p:cNvSpPr txBox="1"/>
              <p:nvPr/>
            </p:nvSpPr>
            <p:spPr>
              <a:xfrm>
                <a:off x="1634763" y="1006105"/>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用户编号</a:t>
                </a:r>
                <a:endParaRPr lang="zh-CN" sz="1050" kern="100">
                  <a:effectLst/>
                  <a:latin typeface="Calibri"/>
                  <a:ea typeface="宋体"/>
                  <a:cs typeface="Times New Roman"/>
                </a:endParaRPr>
              </a:p>
            </p:txBody>
          </p:sp>
        </p:grpSp>
        <p:sp>
          <p:nvSpPr>
            <p:cNvPr id="49" name="Line"/>
            <p:cNvSpPr/>
            <p:nvPr/>
          </p:nvSpPr>
          <p:spPr>
            <a:xfrm rot="2268014">
              <a:off x="1770802" y="1473074"/>
              <a:ext cx="851200" cy="660264"/>
            </a:xfrm>
            <a:custGeom>
              <a:avLst/>
              <a:gdLst/>
              <a:ahLst/>
              <a:cxnLst/>
              <a:rect l="0" t="0" r="0" b="0"/>
              <a:pathLst>
                <a:path w="851200" h="660264" fill="none">
                  <a:moveTo>
                    <a:pt x="0" y="0"/>
                  </a:moveTo>
                  <a:lnTo>
                    <a:pt x="1077261" y="0"/>
                  </a:lnTo>
                </a:path>
              </a:pathLst>
            </a:custGeom>
            <a:noFill/>
            <a:ln w="6000" cap="flat">
              <a:solidFill>
                <a:srgbClr val="4A7B9E"/>
              </a:solidFill>
              <a:bevel/>
            </a:ln>
          </p:spPr>
          <p:txBody>
            <a:bodyPr/>
            <a:lstStyle/>
            <a:p>
              <a:endParaRPr lang="zh-CN" altLang="en-US"/>
            </a:p>
          </p:txBody>
        </p:sp>
        <p:grpSp>
          <p:nvGrpSpPr>
            <p:cNvPr id="50" name="Attribute"/>
            <p:cNvGrpSpPr/>
            <p:nvPr/>
          </p:nvGrpSpPr>
          <p:grpSpPr>
            <a:xfrm>
              <a:off x="1963862" y="3725061"/>
              <a:ext cx="521575" cy="312945"/>
              <a:chOff x="1963862" y="3725061"/>
              <a:chExt cx="521575" cy="312945"/>
            </a:xfrm>
          </p:grpSpPr>
          <p:sp>
            <p:nvSpPr>
              <p:cNvPr id="61" name="任意多边形: 形状 1380"/>
              <p:cNvSpPr/>
              <p:nvPr/>
            </p:nvSpPr>
            <p:spPr>
              <a:xfrm>
                <a:off x="1963862" y="3725061"/>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62" name="Text 21"/>
              <p:cNvSpPr txBox="1"/>
              <p:nvPr/>
            </p:nvSpPr>
            <p:spPr>
              <a:xfrm>
                <a:off x="1963862" y="3725061"/>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管理员编号</a:t>
                </a:r>
                <a:endParaRPr lang="zh-CN" sz="1050" kern="100">
                  <a:effectLst/>
                  <a:latin typeface="Calibri"/>
                  <a:ea typeface="宋体"/>
                  <a:cs typeface="Times New Roman"/>
                </a:endParaRPr>
              </a:p>
            </p:txBody>
          </p:sp>
        </p:grpSp>
        <p:sp>
          <p:nvSpPr>
            <p:cNvPr id="51" name="ConnectLine"/>
            <p:cNvSpPr/>
            <p:nvPr/>
          </p:nvSpPr>
          <p:spPr>
            <a:xfrm>
              <a:off x="2485437" y="3881533"/>
              <a:ext cx="428218" cy="78781"/>
            </a:xfrm>
            <a:custGeom>
              <a:avLst/>
              <a:gdLst/>
              <a:ahLst/>
              <a:cxnLst/>
              <a:rect l="0" t="0" r="0" b="0"/>
              <a:pathLst>
                <a:path w="428218" h="78781" fill="none">
                  <a:moveTo>
                    <a:pt x="0" y="0"/>
                  </a:moveTo>
                  <a:lnTo>
                    <a:pt x="428218" y="-78781"/>
                  </a:lnTo>
                </a:path>
              </a:pathLst>
            </a:custGeom>
            <a:noFill/>
            <a:ln w="6000" cap="flat">
              <a:solidFill>
                <a:srgbClr val="4A7B9E"/>
              </a:solidFill>
              <a:bevel/>
            </a:ln>
          </p:spPr>
          <p:txBody>
            <a:bodyPr/>
            <a:lstStyle/>
            <a:p>
              <a:endParaRPr lang="zh-CN" altLang="en-US"/>
            </a:p>
          </p:txBody>
        </p:sp>
        <p:sp>
          <p:nvSpPr>
            <p:cNvPr id="52" name="Text 22"/>
            <p:cNvSpPr txBox="1"/>
            <p:nvPr/>
          </p:nvSpPr>
          <p:spPr>
            <a:xfrm>
              <a:off x="0" y="0"/>
              <a:ext cx="6361842" cy="981697"/>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3" name="Text 23"/>
            <p:cNvSpPr txBox="1"/>
            <p:nvPr/>
          </p:nvSpPr>
          <p:spPr>
            <a:xfrm>
              <a:off x="0" y="2454243"/>
              <a:ext cx="6361842" cy="981697"/>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4" name="Text 24"/>
            <p:cNvSpPr txBox="1"/>
            <p:nvPr/>
          </p:nvSpPr>
          <p:spPr>
            <a:xfrm>
              <a:off x="0" y="3926789"/>
              <a:ext cx="6361842" cy="981697"/>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5" name="Text 25"/>
            <p:cNvSpPr txBox="1"/>
            <p:nvPr/>
          </p:nvSpPr>
          <p:spPr>
            <a:xfrm>
              <a:off x="0" y="0"/>
              <a:ext cx="6361842" cy="981697"/>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6" name="Text 26"/>
            <p:cNvSpPr txBox="1"/>
            <p:nvPr/>
          </p:nvSpPr>
          <p:spPr>
            <a:xfrm>
              <a:off x="0" y="2454243"/>
              <a:ext cx="6361842" cy="981697"/>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7" name="Text 27"/>
            <p:cNvSpPr txBox="1"/>
            <p:nvPr/>
          </p:nvSpPr>
          <p:spPr>
            <a:xfrm>
              <a:off x="0" y="3926789"/>
              <a:ext cx="6361842" cy="981697"/>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8" name="Text 28"/>
            <p:cNvSpPr txBox="1"/>
            <p:nvPr/>
          </p:nvSpPr>
          <p:spPr>
            <a:xfrm>
              <a:off x="0" y="0"/>
              <a:ext cx="6361842" cy="981697"/>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9" name="Text 29"/>
            <p:cNvSpPr txBox="1"/>
            <p:nvPr/>
          </p:nvSpPr>
          <p:spPr>
            <a:xfrm>
              <a:off x="0" y="2454243"/>
              <a:ext cx="6361842" cy="981697"/>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60" name="Text 30"/>
            <p:cNvSpPr txBox="1"/>
            <p:nvPr/>
          </p:nvSpPr>
          <p:spPr>
            <a:xfrm>
              <a:off x="0" y="3926789"/>
              <a:ext cx="6361842" cy="981697"/>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grpSp>
    </p:spTree>
    <p:extLst>
      <p:ext uri="{BB962C8B-B14F-4D97-AF65-F5344CB8AC3E}">
        <p14:creationId xmlns:p14="http://schemas.microsoft.com/office/powerpoint/2010/main" val="2449672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页-1"/>
          <p:cNvGrpSpPr/>
          <p:nvPr/>
        </p:nvGrpSpPr>
        <p:grpSpPr>
          <a:xfrm>
            <a:off x="2119312" y="123478"/>
            <a:ext cx="7421240" cy="5046819"/>
            <a:chOff x="0" y="0"/>
            <a:chExt cx="7794000" cy="5349131"/>
          </a:xfrm>
        </p:grpSpPr>
        <p:grpSp>
          <p:nvGrpSpPr>
            <p:cNvPr id="3" name="开始或结束"/>
            <p:cNvGrpSpPr/>
            <p:nvPr/>
          </p:nvGrpSpPr>
          <p:grpSpPr>
            <a:xfrm>
              <a:off x="972000" y="6000"/>
              <a:ext cx="564000" cy="336000"/>
              <a:chOff x="972000" y="6000"/>
              <a:chExt cx="564000" cy="336000"/>
            </a:xfrm>
          </p:grpSpPr>
          <p:sp>
            <p:nvSpPr>
              <p:cNvPr id="100" name="Terminator"/>
              <p:cNvSpPr/>
              <p:nvPr/>
            </p:nvSpPr>
            <p:spPr>
              <a:xfrm>
                <a:off x="972000" y="6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101" name="Text 2"/>
              <p:cNvSpPr txBox="1"/>
              <p:nvPr/>
            </p:nvSpPr>
            <p:spPr>
              <a:xfrm>
                <a:off x="972000" y="46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登录</a:t>
                </a:r>
                <a:endParaRPr lang="zh-CN" sz="1050" kern="100">
                  <a:effectLst/>
                  <a:latin typeface="Calibri"/>
                  <a:ea typeface="宋体"/>
                  <a:cs typeface="Times New Roman"/>
                </a:endParaRPr>
              </a:p>
            </p:txBody>
          </p:sp>
        </p:grpSp>
        <p:grpSp>
          <p:nvGrpSpPr>
            <p:cNvPr id="4" name="开始或结束"/>
            <p:cNvGrpSpPr/>
            <p:nvPr/>
          </p:nvGrpSpPr>
          <p:grpSpPr>
            <a:xfrm>
              <a:off x="1884000" y="6000"/>
              <a:ext cx="564000" cy="336000"/>
              <a:chOff x="1884000" y="6000"/>
              <a:chExt cx="564000" cy="336000"/>
            </a:xfrm>
          </p:grpSpPr>
          <p:sp>
            <p:nvSpPr>
              <p:cNvPr id="98" name="Terminator"/>
              <p:cNvSpPr/>
              <p:nvPr/>
            </p:nvSpPr>
            <p:spPr>
              <a:xfrm>
                <a:off x="1884000" y="6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99" name="Text 3"/>
              <p:cNvSpPr txBox="1"/>
              <p:nvPr/>
            </p:nvSpPr>
            <p:spPr>
              <a:xfrm>
                <a:off x="1884000" y="46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注册</a:t>
                </a:r>
                <a:endParaRPr lang="zh-CN" sz="1050" kern="100">
                  <a:effectLst/>
                  <a:latin typeface="Calibri"/>
                  <a:ea typeface="宋体"/>
                  <a:cs typeface="Times New Roman"/>
                </a:endParaRPr>
              </a:p>
            </p:txBody>
          </p:sp>
        </p:grpSp>
        <p:sp>
          <p:nvSpPr>
            <p:cNvPr id="5" name="ConnectLine"/>
            <p:cNvSpPr/>
            <p:nvPr/>
          </p:nvSpPr>
          <p:spPr>
            <a:xfrm>
              <a:off x="1536000" y="174000"/>
              <a:ext cx="348000" cy="6000"/>
            </a:xfrm>
            <a:custGeom>
              <a:avLst/>
              <a:gdLst/>
              <a:ahLst/>
              <a:cxnLst/>
              <a:rect l="0" t="0" r="0" b="0"/>
              <a:pathLst>
                <a:path w="348000" h="6000" fill="none">
                  <a:moveTo>
                    <a:pt x="0" y="0"/>
                  </a:moveTo>
                  <a:lnTo>
                    <a:pt x="348000" y="0"/>
                  </a:lnTo>
                </a:path>
              </a:pathLst>
            </a:custGeom>
            <a:noFill/>
            <a:ln w="6000" cap="flat">
              <a:solidFill>
                <a:srgbClr val="6D6D6D"/>
              </a:solidFill>
              <a:bevel/>
              <a:tailEnd type="stealth" w="med" len="med"/>
            </a:ln>
          </p:spPr>
          <p:txBody>
            <a:bodyPr/>
            <a:lstStyle/>
            <a:p>
              <a:endParaRPr lang="zh-CN" altLang="en-US"/>
            </a:p>
          </p:txBody>
        </p:sp>
        <p:grpSp>
          <p:nvGrpSpPr>
            <p:cNvPr id="6" name="开始或结束"/>
            <p:cNvGrpSpPr/>
            <p:nvPr/>
          </p:nvGrpSpPr>
          <p:grpSpPr>
            <a:xfrm>
              <a:off x="6000" y="6000"/>
              <a:ext cx="564000" cy="336000"/>
              <a:chOff x="6000" y="6000"/>
              <a:chExt cx="564000" cy="336000"/>
            </a:xfrm>
          </p:grpSpPr>
          <p:sp>
            <p:nvSpPr>
              <p:cNvPr id="96" name="Terminator"/>
              <p:cNvSpPr/>
              <p:nvPr/>
            </p:nvSpPr>
            <p:spPr>
              <a:xfrm>
                <a:off x="6000" y="6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97" name="Text 4"/>
              <p:cNvSpPr txBox="1"/>
              <p:nvPr/>
            </p:nvSpPr>
            <p:spPr>
              <a:xfrm>
                <a:off x="6000" y="46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免登录</a:t>
                </a:r>
                <a:endParaRPr lang="zh-CN" sz="1050" kern="100">
                  <a:effectLst/>
                  <a:latin typeface="Calibri"/>
                  <a:ea typeface="宋体"/>
                  <a:cs typeface="Times New Roman"/>
                </a:endParaRPr>
              </a:p>
            </p:txBody>
          </p:sp>
        </p:grpSp>
        <p:sp>
          <p:nvSpPr>
            <p:cNvPr id="7" name="ConnectLine"/>
            <p:cNvSpPr/>
            <p:nvPr/>
          </p:nvSpPr>
          <p:spPr>
            <a:xfrm>
              <a:off x="972000" y="174000"/>
              <a:ext cx="402000" cy="6000"/>
            </a:xfrm>
            <a:custGeom>
              <a:avLst/>
              <a:gdLst/>
              <a:ahLst/>
              <a:cxnLst/>
              <a:rect l="0" t="0" r="0" b="0"/>
              <a:pathLst>
                <a:path w="402000" h="6000" fill="none">
                  <a:moveTo>
                    <a:pt x="0" y="0"/>
                  </a:moveTo>
                  <a:lnTo>
                    <a:pt x="-402000" y="0"/>
                  </a:lnTo>
                </a:path>
              </a:pathLst>
            </a:custGeom>
            <a:noFill/>
            <a:ln w="6000" cap="flat">
              <a:solidFill>
                <a:srgbClr val="6D6D6D"/>
              </a:solidFill>
              <a:bevel/>
              <a:tailEnd type="stealth" w="med" len="med"/>
            </a:ln>
          </p:spPr>
          <p:txBody>
            <a:bodyPr/>
            <a:lstStyle/>
            <a:p>
              <a:endParaRPr lang="zh-CN" altLang="en-US"/>
            </a:p>
          </p:txBody>
        </p:sp>
        <p:grpSp>
          <p:nvGrpSpPr>
            <p:cNvPr id="8" name="开始或结束"/>
            <p:cNvGrpSpPr/>
            <p:nvPr/>
          </p:nvGrpSpPr>
          <p:grpSpPr>
            <a:xfrm>
              <a:off x="972000" y="630000"/>
              <a:ext cx="564000" cy="336000"/>
              <a:chOff x="972000" y="630000"/>
              <a:chExt cx="564000" cy="336000"/>
            </a:xfrm>
          </p:grpSpPr>
          <p:sp>
            <p:nvSpPr>
              <p:cNvPr id="94" name="Terminator"/>
              <p:cNvSpPr/>
              <p:nvPr/>
            </p:nvSpPr>
            <p:spPr>
              <a:xfrm>
                <a:off x="972000" y="630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95" name="Text 5"/>
              <p:cNvSpPr txBox="1"/>
              <p:nvPr/>
            </p:nvSpPr>
            <p:spPr>
              <a:xfrm>
                <a:off x="972000" y="670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首页界面</a:t>
                </a:r>
                <a:endParaRPr lang="zh-CN" sz="1050" kern="100">
                  <a:effectLst/>
                  <a:latin typeface="Calibri"/>
                  <a:ea typeface="宋体"/>
                  <a:cs typeface="Times New Roman"/>
                </a:endParaRPr>
              </a:p>
            </p:txBody>
          </p:sp>
        </p:grpSp>
        <p:sp>
          <p:nvSpPr>
            <p:cNvPr id="9" name="ConnectLine"/>
            <p:cNvSpPr/>
            <p:nvPr/>
          </p:nvSpPr>
          <p:spPr>
            <a:xfrm>
              <a:off x="1254000" y="342000"/>
              <a:ext cx="6000" cy="288000"/>
            </a:xfrm>
            <a:custGeom>
              <a:avLst/>
              <a:gdLst/>
              <a:ahLst/>
              <a:cxnLst/>
              <a:rect l="0" t="0" r="0" b="0"/>
              <a:pathLst>
                <a:path w="6000" h="288000" fill="none">
                  <a:moveTo>
                    <a:pt x="0" y="0"/>
                  </a:moveTo>
                  <a:lnTo>
                    <a:pt x="0" y="288000"/>
                  </a:lnTo>
                </a:path>
              </a:pathLst>
            </a:custGeom>
            <a:noFill/>
            <a:ln w="6000" cap="flat">
              <a:solidFill>
                <a:srgbClr val="6D6D6D"/>
              </a:solidFill>
              <a:bevel/>
              <a:tailEnd type="stealth" w="med" len="med"/>
            </a:ln>
          </p:spPr>
          <p:txBody>
            <a:bodyPr/>
            <a:lstStyle/>
            <a:p>
              <a:endParaRPr lang="zh-CN" altLang="en-US"/>
            </a:p>
          </p:txBody>
        </p:sp>
        <p:sp>
          <p:nvSpPr>
            <p:cNvPr id="10" name="ConnectLine"/>
            <p:cNvSpPr/>
            <p:nvPr/>
          </p:nvSpPr>
          <p:spPr>
            <a:xfrm>
              <a:off x="288000" y="342000"/>
              <a:ext cx="684000" cy="456000"/>
            </a:xfrm>
            <a:custGeom>
              <a:avLst/>
              <a:gdLst/>
              <a:ahLst/>
              <a:cxnLst/>
              <a:rect l="0" t="0" r="0" b="0"/>
              <a:pathLst>
                <a:path w="684000" h="456000" fill="none">
                  <a:moveTo>
                    <a:pt x="0" y="0"/>
                  </a:moveTo>
                  <a:lnTo>
                    <a:pt x="0" y="456000"/>
                  </a:lnTo>
                  <a:lnTo>
                    <a:pt x="684000" y="456000"/>
                  </a:lnTo>
                </a:path>
              </a:pathLst>
            </a:custGeom>
            <a:noFill/>
            <a:ln w="6000" cap="flat">
              <a:solidFill>
                <a:srgbClr val="6D6D6D"/>
              </a:solidFill>
              <a:bevel/>
              <a:tailEnd type="stealth" w="med" len="med"/>
            </a:ln>
          </p:spPr>
          <p:txBody>
            <a:bodyPr/>
            <a:lstStyle/>
            <a:p>
              <a:endParaRPr lang="zh-CN" altLang="en-US"/>
            </a:p>
          </p:txBody>
        </p:sp>
        <p:sp>
          <p:nvSpPr>
            <p:cNvPr id="11" name="ConnectLine"/>
            <p:cNvSpPr/>
            <p:nvPr/>
          </p:nvSpPr>
          <p:spPr>
            <a:xfrm>
              <a:off x="1884000" y="174000"/>
              <a:ext cx="348000" cy="6000"/>
            </a:xfrm>
            <a:custGeom>
              <a:avLst/>
              <a:gdLst/>
              <a:ahLst/>
              <a:cxnLst/>
              <a:rect l="0" t="0" r="0" b="0"/>
              <a:pathLst>
                <a:path w="348000" h="6000" fill="none">
                  <a:moveTo>
                    <a:pt x="0" y="0"/>
                  </a:moveTo>
                  <a:lnTo>
                    <a:pt x="-348000" y="0"/>
                  </a:lnTo>
                </a:path>
              </a:pathLst>
            </a:custGeom>
            <a:noFill/>
            <a:ln w="6000" cap="flat">
              <a:solidFill>
                <a:srgbClr val="6D6D6D"/>
              </a:solidFill>
              <a:bevel/>
              <a:tailEnd type="stealth" w="med" len="med"/>
            </a:ln>
          </p:spPr>
          <p:txBody>
            <a:bodyPr/>
            <a:lstStyle/>
            <a:p>
              <a:endParaRPr lang="zh-CN" altLang="en-US"/>
            </a:p>
          </p:txBody>
        </p:sp>
        <p:grpSp>
          <p:nvGrpSpPr>
            <p:cNvPr id="12" name="开始或结束"/>
            <p:cNvGrpSpPr/>
            <p:nvPr/>
          </p:nvGrpSpPr>
          <p:grpSpPr>
            <a:xfrm>
              <a:off x="1992000" y="856500"/>
              <a:ext cx="564000" cy="336000"/>
              <a:chOff x="1992000" y="856500"/>
              <a:chExt cx="564000" cy="336000"/>
            </a:xfrm>
          </p:grpSpPr>
          <p:sp>
            <p:nvSpPr>
              <p:cNvPr id="92" name="Terminator"/>
              <p:cNvSpPr/>
              <p:nvPr/>
            </p:nvSpPr>
            <p:spPr>
              <a:xfrm>
                <a:off x="1992000" y="8565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93" name="Text 6"/>
              <p:cNvSpPr txBox="1"/>
              <p:nvPr/>
            </p:nvSpPr>
            <p:spPr>
              <a:xfrm>
                <a:off x="1992000" y="8965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待办事项</a:t>
                </a:r>
                <a:endParaRPr lang="zh-CN" sz="1050" kern="100">
                  <a:effectLst/>
                  <a:latin typeface="Calibri"/>
                  <a:ea typeface="宋体"/>
                  <a:cs typeface="Times New Roman"/>
                </a:endParaRPr>
              </a:p>
            </p:txBody>
          </p:sp>
        </p:grpSp>
        <p:grpSp>
          <p:nvGrpSpPr>
            <p:cNvPr id="13" name="开始或结束"/>
            <p:cNvGrpSpPr/>
            <p:nvPr/>
          </p:nvGrpSpPr>
          <p:grpSpPr>
            <a:xfrm>
              <a:off x="1992000" y="1374557"/>
              <a:ext cx="564000" cy="336000"/>
              <a:chOff x="1992000" y="1374557"/>
              <a:chExt cx="564000" cy="336000"/>
            </a:xfrm>
          </p:grpSpPr>
          <p:sp>
            <p:nvSpPr>
              <p:cNvPr id="90" name="Terminator"/>
              <p:cNvSpPr/>
              <p:nvPr/>
            </p:nvSpPr>
            <p:spPr>
              <a:xfrm>
                <a:off x="1992000" y="1374557"/>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91" name="Text 7"/>
              <p:cNvSpPr txBox="1"/>
              <p:nvPr/>
            </p:nvSpPr>
            <p:spPr>
              <a:xfrm>
                <a:off x="1992000" y="1414557"/>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日程</a:t>
                </a:r>
                <a:endParaRPr lang="zh-CN" sz="1050" kern="100">
                  <a:effectLst/>
                  <a:latin typeface="Calibri"/>
                  <a:ea typeface="宋体"/>
                  <a:cs typeface="Times New Roman"/>
                </a:endParaRPr>
              </a:p>
            </p:txBody>
          </p:sp>
        </p:grpSp>
        <p:grpSp>
          <p:nvGrpSpPr>
            <p:cNvPr id="14" name="开始或结束"/>
            <p:cNvGrpSpPr/>
            <p:nvPr/>
          </p:nvGrpSpPr>
          <p:grpSpPr>
            <a:xfrm>
              <a:off x="1992000" y="1912739"/>
              <a:ext cx="564000" cy="336000"/>
              <a:chOff x="1992000" y="1912739"/>
              <a:chExt cx="564000" cy="336000"/>
            </a:xfrm>
          </p:grpSpPr>
          <p:sp>
            <p:nvSpPr>
              <p:cNvPr id="88" name="Terminator"/>
              <p:cNvSpPr/>
              <p:nvPr/>
            </p:nvSpPr>
            <p:spPr>
              <a:xfrm>
                <a:off x="1992000" y="1912739"/>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89" name="Text 8"/>
              <p:cNvSpPr txBox="1"/>
              <p:nvPr/>
            </p:nvSpPr>
            <p:spPr>
              <a:xfrm>
                <a:off x="1992000" y="1952739"/>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日记</a:t>
                </a:r>
                <a:endParaRPr lang="zh-CN" sz="1050" kern="100">
                  <a:effectLst/>
                  <a:latin typeface="Calibri"/>
                  <a:ea typeface="宋体"/>
                  <a:cs typeface="Times New Roman"/>
                </a:endParaRPr>
              </a:p>
            </p:txBody>
          </p:sp>
        </p:grpSp>
        <p:grpSp>
          <p:nvGrpSpPr>
            <p:cNvPr id="15" name="开始或结束"/>
            <p:cNvGrpSpPr/>
            <p:nvPr/>
          </p:nvGrpSpPr>
          <p:grpSpPr>
            <a:xfrm>
              <a:off x="1992000" y="2494557"/>
              <a:ext cx="564000" cy="336000"/>
              <a:chOff x="1992000" y="2494557"/>
              <a:chExt cx="564000" cy="336000"/>
            </a:xfrm>
          </p:grpSpPr>
          <p:sp>
            <p:nvSpPr>
              <p:cNvPr id="86" name="Terminator"/>
              <p:cNvSpPr/>
              <p:nvPr/>
            </p:nvSpPr>
            <p:spPr>
              <a:xfrm>
                <a:off x="1992000" y="2494557"/>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87" name="Text 9"/>
              <p:cNvSpPr txBox="1"/>
              <p:nvPr/>
            </p:nvSpPr>
            <p:spPr>
              <a:xfrm>
                <a:off x="1992000" y="2534557"/>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笔记</a:t>
                </a:r>
                <a:endParaRPr lang="zh-CN" sz="1050" kern="100">
                  <a:effectLst/>
                  <a:latin typeface="Calibri"/>
                  <a:ea typeface="宋体"/>
                  <a:cs typeface="Times New Roman"/>
                </a:endParaRPr>
              </a:p>
            </p:txBody>
          </p:sp>
        </p:grpSp>
        <p:sp>
          <p:nvSpPr>
            <p:cNvPr id="16" name="ConnectLine"/>
            <p:cNvSpPr/>
            <p:nvPr/>
          </p:nvSpPr>
          <p:spPr>
            <a:xfrm>
              <a:off x="1254000" y="966000"/>
              <a:ext cx="738000" cy="58500"/>
            </a:xfrm>
            <a:custGeom>
              <a:avLst/>
              <a:gdLst/>
              <a:ahLst/>
              <a:cxnLst/>
              <a:rect l="0" t="0" r="0" b="0"/>
              <a:pathLst>
                <a:path w="738000" h="58500" fill="none">
                  <a:moveTo>
                    <a:pt x="0" y="0"/>
                  </a:moveTo>
                  <a:lnTo>
                    <a:pt x="0" y="58500"/>
                  </a:lnTo>
                  <a:lnTo>
                    <a:pt x="738000" y="58500"/>
                  </a:lnTo>
                </a:path>
              </a:pathLst>
            </a:custGeom>
            <a:noFill/>
            <a:ln w="6000" cap="flat">
              <a:solidFill>
                <a:srgbClr val="6D6D6D"/>
              </a:solidFill>
              <a:bevel/>
              <a:tailEnd type="stealth" w="med" len="med"/>
            </a:ln>
          </p:spPr>
          <p:txBody>
            <a:bodyPr/>
            <a:lstStyle/>
            <a:p>
              <a:endParaRPr lang="zh-CN" altLang="en-US"/>
            </a:p>
          </p:txBody>
        </p:sp>
        <p:sp>
          <p:nvSpPr>
            <p:cNvPr id="17" name="ConnectLine"/>
            <p:cNvSpPr/>
            <p:nvPr/>
          </p:nvSpPr>
          <p:spPr>
            <a:xfrm>
              <a:off x="1254000" y="966000"/>
              <a:ext cx="738000" cy="576557"/>
            </a:xfrm>
            <a:custGeom>
              <a:avLst/>
              <a:gdLst/>
              <a:ahLst/>
              <a:cxnLst/>
              <a:rect l="0" t="0" r="0" b="0"/>
              <a:pathLst>
                <a:path w="738000" h="576557" fill="none">
                  <a:moveTo>
                    <a:pt x="0" y="0"/>
                  </a:moveTo>
                  <a:lnTo>
                    <a:pt x="0" y="576557"/>
                  </a:lnTo>
                  <a:lnTo>
                    <a:pt x="738000" y="576557"/>
                  </a:lnTo>
                </a:path>
              </a:pathLst>
            </a:custGeom>
            <a:noFill/>
            <a:ln w="6000" cap="flat">
              <a:solidFill>
                <a:srgbClr val="6D6D6D"/>
              </a:solidFill>
              <a:bevel/>
              <a:tailEnd type="stealth" w="med" len="med"/>
            </a:ln>
          </p:spPr>
          <p:txBody>
            <a:bodyPr/>
            <a:lstStyle/>
            <a:p>
              <a:endParaRPr lang="zh-CN" altLang="en-US"/>
            </a:p>
          </p:txBody>
        </p:sp>
        <p:sp>
          <p:nvSpPr>
            <p:cNvPr id="18" name="ConnectLine"/>
            <p:cNvSpPr/>
            <p:nvPr/>
          </p:nvSpPr>
          <p:spPr>
            <a:xfrm>
              <a:off x="1254000" y="966000"/>
              <a:ext cx="738000" cy="1114739"/>
            </a:xfrm>
            <a:custGeom>
              <a:avLst/>
              <a:gdLst/>
              <a:ahLst/>
              <a:cxnLst/>
              <a:rect l="0" t="0" r="0" b="0"/>
              <a:pathLst>
                <a:path w="738000" h="1114739" fill="none">
                  <a:moveTo>
                    <a:pt x="0" y="0"/>
                  </a:moveTo>
                  <a:lnTo>
                    <a:pt x="0" y="1114739"/>
                  </a:lnTo>
                  <a:lnTo>
                    <a:pt x="738000" y="1114739"/>
                  </a:lnTo>
                </a:path>
              </a:pathLst>
            </a:custGeom>
            <a:noFill/>
            <a:ln w="6000" cap="flat">
              <a:solidFill>
                <a:srgbClr val="6D6D6D"/>
              </a:solidFill>
              <a:bevel/>
              <a:tailEnd type="stealth" w="med" len="med"/>
            </a:ln>
          </p:spPr>
          <p:txBody>
            <a:bodyPr/>
            <a:lstStyle/>
            <a:p>
              <a:endParaRPr lang="zh-CN" altLang="en-US"/>
            </a:p>
          </p:txBody>
        </p:sp>
        <p:sp>
          <p:nvSpPr>
            <p:cNvPr id="19" name="ConnectLine"/>
            <p:cNvSpPr/>
            <p:nvPr/>
          </p:nvSpPr>
          <p:spPr>
            <a:xfrm>
              <a:off x="1254000" y="966000"/>
              <a:ext cx="738000" cy="1696557"/>
            </a:xfrm>
            <a:custGeom>
              <a:avLst/>
              <a:gdLst/>
              <a:ahLst/>
              <a:cxnLst/>
              <a:rect l="0" t="0" r="0" b="0"/>
              <a:pathLst>
                <a:path w="738000" h="1696557" fill="none">
                  <a:moveTo>
                    <a:pt x="0" y="0"/>
                  </a:moveTo>
                  <a:lnTo>
                    <a:pt x="0" y="1696557"/>
                  </a:lnTo>
                  <a:lnTo>
                    <a:pt x="738000" y="1696557"/>
                  </a:lnTo>
                </a:path>
              </a:pathLst>
            </a:custGeom>
            <a:noFill/>
            <a:ln w="6000" cap="flat">
              <a:solidFill>
                <a:srgbClr val="6D6D6D"/>
              </a:solidFill>
              <a:bevel/>
              <a:tailEnd type="stealth" w="med" len="med"/>
            </a:ln>
          </p:spPr>
          <p:txBody>
            <a:bodyPr/>
            <a:lstStyle/>
            <a:p>
              <a:endParaRPr lang="zh-CN" altLang="en-US"/>
            </a:p>
          </p:txBody>
        </p:sp>
        <p:grpSp>
          <p:nvGrpSpPr>
            <p:cNvPr id="20" name="开始或结束"/>
            <p:cNvGrpSpPr/>
            <p:nvPr/>
          </p:nvGrpSpPr>
          <p:grpSpPr>
            <a:xfrm>
              <a:off x="1971000" y="3292381"/>
              <a:ext cx="564000" cy="336000"/>
              <a:chOff x="1971000" y="3292381"/>
              <a:chExt cx="564000" cy="336000"/>
            </a:xfrm>
          </p:grpSpPr>
          <p:sp>
            <p:nvSpPr>
              <p:cNvPr id="84" name="Terminator"/>
              <p:cNvSpPr/>
              <p:nvPr/>
            </p:nvSpPr>
            <p:spPr>
              <a:xfrm>
                <a:off x="1971000" y="3292381"/>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85" name="Text 10"/>
              <p:cNvSpPr txBox="1"/>
              <p:nvPr/>
            </p:nvSpPr>
            <p:spPr>
              <a:xfrm>
                <a:off x="1971000" y="3332381"/>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个人中心</a:t>
                </a:r>
                <a:endParaRPr lang="zh-CN" sz="1050" kern="100">
                  <a:effectLst/>
                  <a:latin typeface="Calibri"/>
                  <a:ea typeface="宋体"/>
                  <a:cs typeface="Times New Roman"/>
                </a:endParaRPr>
              </a:p>
            </p:txBody>
          </p:sp>
        </p:grpSp>
        <p:grpSp>
          <p:nvGrpSpPr>
            <p:cNvPr id="21" name="开始或结束"/>
            <p:cNvGrpSpPr/>
            <p:nvPr/>
          </p:nvGrpSpPr>
          <p:grpSpPr>
            <a:xfrm>
              <a:off x="2031000" y="4090205"/>
              <a:ext cx="564000" cy="336000"/>
              <a:chOff x="2031000" y="4090205"/>
              <a:chExt cx="564000" cy="336000"/>
            </a:xfrm>
          </p:grpSpPr>
          <p:sp>
            <p:nvSpPr>
              <p:cNvPr id="82" name="Terminator"/>
              <p:cNvSpPr/>
              <p:nvPr/>
            </p:nvSpPr>
            <p:spPr>
              <a:xfrm>
                <a:off x="2031000" y="4090205"/>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83" name="Text 11"/>
              <p:cNvSpPr txBox="1"/>
              <p:nvPr/>
            </p:nvSpPr>
            <p:spPr>
              <a:xfrm>
                <a:off x="2031000" y="4130205"/>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设置</a:t>
                </a:r>
                <a:endParaRPr lang="zh-CN" sz="1050" kern="100">
                  <a:effectLst/>
                  <a:latin typeface="Calibri"/>
                  <a:ea typeface="宋体"/>
                  <a:cs typeface="Times New Roman"/>
                </a:endParaRPr>
              </a:p>
            </p:txBody>
          </p:sp>
        </p:grpSp>
        <p:sp>
          <p:nvSpPr>
            <p:cNvPr id="22" name="ConnectLine"/>
            <p:cNvSpPr/>
            <p:nvPr/>
          </p:nvSpPr>
          <p:spPr>
            <a:xfrm>
              <a:off x="1254000" y="966000"/>
              <a:ext cx="717000" cy="2494381"/>
            </a:xfrm>
            <a:custGeom>
              <a:avLst/>
              <a:gdLst/>
              <a:ahLst/>
              <a:cxnLst/>
              <a:rect l="0" t="0" r="0" b="0"/>
              <a:pathLst>
                <a:path w="717000" h="2494381" fill="none">
                  <a:moveTo>
                    <a:pt x="0" y="0"/>
                  </a:moveTo>
                  <a:lnTo>
                    <a:pt x="0" y="2494381"/>
                  </a:lnTo>
                  <a:lnTo>
                    <a:pt x="717000" y="2494381"/>
                  </a:lnTo>
                </a:path>
              </a:pathLst>
            </a:custGeom>
            <a:noFill/>
            <a:ln w="6000" cap="flat">
              <a:solidFill>
                <a:srgbClr val="6D6D6D"/>
              </a:solidFill>
              <a:bevel/>
              <a:tailEnd type="stealth" w="med" len="med"/>
            </a:ln>
          </p:spPr>
          <p:txBody>
            <a:bodyPr/>
            <a:lstStyle/>
            <a:p>
              <a:endParaRPr lang="zh-CN" altLang="en-US"/>
            </a:p>
          </p:txBody>
        </p:sp>
        <p:sp>
          <p:nvSpPr>
            <p:cNvPr id="23" name="ConnectLine"/>
            <p:cNvSpPr/>
            <p:nvPr/>
          </p:nvSpPr>
          <p:spPr>
            <a:xfrm>
              <a:off x="1254000" y="966000"/>
              <a:ext cx="777000" cy="3292205"/>
            </a:xfrm>
            <a:custGeom>
              <a:avLst/>
              <a:gdLst/>
              <a:ahLst/>
              <a:cxnLst/>
              <a:rect l="0" t="0" r="0" b="0"/>
              <a:pathLst>
                <a:path w="777000" h="3292205" fill="none">
                  <a:moveTo>
                    <a:pt x="0" y="0"/>
                  </a:moveTo>
                  <a:lnTo>
                    <a:pt x="0" y="3292205"/>
                  </a:lnTo>
                  <a:lnTo>
                    <a:pt x="777000" y="3292205"/>
                  </a:lnTo>
                </a:path>
              </a:pathLst>
            </a:custGeom>
            <a:noFill/>
            <a:ln w="6000" cap="flat">
              <a:solidFill>
                <a:srgbClr val="6D6D6D"/>
              </a:solidFill>
              <a:bevel/>
              <a:tailEnd type="stealth" w="med" len="med"/>
            </a:ln>
          </p:spPr>
          <p:txBody>
            <a:bodyPr/>
            <a:lstStyle/>
            <a:p>
              <a:endParaRPr lang="zh-CN" altLang="en-US"/>
            </a:p>
          </p:txBody>
        </p:sp>
        <p:grpSp>
          <p:nvGrpSpPr>
            <p:cNvPr id="24" name="开始或结束"/>
            <p:cNvGrpSpPr/>
            <p:nvPr/>
          </p:nvGrpSpPr>
          <p:grpSpPr>
            <a:xfrm>
              <a:off x="3054741" y="856500"/>
              <a:ext cx="564000" cy="336000"/>
              <a:chOff x="3054741" y="856500"/>
              <a:chExt cx="564000" cy="336000"/>
            </a:xfrm>
          </p:grpSpPr>
          <p:sp>
            <p:nvSpPr>
              <p:cNvPr id="80" name="Terminator"/>
              <p:cNvSpPr/>
              <p:nvPr/>
            </p:nvSpPr>
            <p:spPr>
              <a:xfrm>
                <a:off x="3054741" y="8565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81" name="Text 12"/>
              <p:cNvSpPr txBox="1"/>
              <p:nvPr/>
            </p:nvSpPr>
            <p:spPr>
              <a:xfrm>
                <a:off x="3054741" y="8965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输入事项界面</a:t>
                </a:r>
                <a:endParaRPr lang="zh-CN" sz="1050" kern="100">
                  <a:effectLst/>
                  <a:latin typeface="Calibri"/>
                  <a:ea typeface="宋体"/>
                  <a:cs typeface="Times New Roman"/>
                </a:endParaRPr>
              </a:p>
            </p:txBody>
          </p:sp>
        </p:grpSp>
        <p:grpSp>
          <p:nvGrpSpPr>
            <p:cNvPr id="25" name="开始或结束"/>
            <p:cNvGrpSpPr/>
            <p:nvPr/>
          </p:nvGrpSpPr>
          <p:grpSpPr>
            <a:xfrm>
              <a:off x="3054741" y="1374557"/>
              <a:ext cx="564000" cy="336000"/>
              <a:chOff x="3054741" y="1374557"/>
              <a:chExt cx="564000" cy="336000"/>
            </a:xfrm>
          </p:grpSpPr>
          <p:sp>
            <p:nvSpPr>
              <p:cNvPr id="78" name="Terminator"/>
              <p:cNvSpPr/>
              <p:nvPr/>
            </p:nvSpPr>
            <p:spPr>
              <a:xfrm>
                <a:off x="3054741" y="1374557"/>
                <a:ext cx="564000" cy="336000"/>
              </a:xfrm>
              <a:custGeom>
                <a:avLst/>
                <a:gdLst/>
                <a:ahLst/>
                <a:cxnLst/>
                <a:rect l="0" t="0" r="0" b="0"/>
                <a:pathLst>
                  <a:path w="564000" h="336000">
                    <a:moveTo>
                      <a:pt x="141000" y="336000"/>
                    </a:moveTo>
                    <a:lnTo>
                      <a:pt x="423000" y="336000"/>
                    </a:lnTo>
                    <a:cubicBezTo>
                      <a:pt x="500875" y="336000"/>
                      <a:pt x="564000" y="272875"/>
                      <a:pt x="564000" y="168000"/>
                    </a:cubicBezTo>
                    <a:cubicBezTo>
                      <a:pt x="564000" y="63125"/>
                      <a:pt x="500875" y="0"/>
                      <a:pt x="423000" y="0"/>
                    </a:cubicBezTo>
                    <a:lnTo>
                      <a:pt x="141000" y="0"/>
                    </a:lnTo>
                    <a:cubicBezTo>
                      <a:pt x="63125" y="0"/>
                      <a:pt x="0" y="63125"/>
                      <a:pt x="0" y="168000"/>
                    </a:cubicBezTo>
                    <a:cubicBezTo>
                      <a:pt x="0" y="272875"/>
                      <a:pt x="63125"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79" name="Text 13"/>
              <p:cNvSpPr txBox="1"/>
              <p:nvPr/>
            </p:nvSpPr>
            <p:spPr>
              <a:xfrm>
                <a:off x="3054741" y="1414557"/>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输入事项界面</a:t>
                </a:r>
                <a:endParaRPr lang="zh-CN" sz="1050" kern="100">
                  <a:effectLst/>
                  <a:latin typeface="Calibri"/>
                  <a:ea typeface="宋体"/>
                  <a:cs typeface="Times New Roman"/>
                </a:endParaRPr>
              </a:p>
            </p:txBody>
          </p:sp>
        </p:grpSp>
        <p:grpSp>
          <p:nvGrpSpPr>
            <p:cNvPr id="26" name="开始或结束"/>
            <p:cNvGrpSpPr/>
            <p:nvPr/>
          </p:nvGrpSpPr>
          <p:grpSpPr>
            <a:xfrm>
              <a:off x="3054741" y="1912739"/>
              <a:ext cx="564000" cy="336000"/>
              <a:chOff x="3054741" y="1912739"/>
              <a:chExt cx="564000" cy="336000"/>
            </a:xfrm>
          </p:grpSpPr>
          <p:sp>
            <p:nvSpPr>
              <p:cNvPr id="76" name="Terminator"/>
              <p:cNvSpPr/>
              <p:nvPr/>
            </p:nvSpPr>
            <p:spPr>
              <a:xfrm>
                <a:off x="3054741" y="1912739"/>
                <a:ext cx="564000" cy="336000"/>
              </a:xfrm>
              <a:custGeom>
                <a:avLst/>
                <a:gdLst/>
                <a:ahLst/>
                <a:cxnLst/>
                <a:rect l="0" t="0" r="0" b="0"/>
                <a:pathLst>
                  <a:path w="564000" h="336000">
                    <a:moveTo>
                      <a:pt x="141000" y="336000"/>
                    </a:moveTo>
                    <a:lnTo>
                      <a:pt x="423000" y="336000"/>
                    </a:lnTo>
                    <a:cubicBezTo>
                      <a:pt x="500875" y="336000"/>
                      <a:pt x="564000" y="272875"/>
                      <a:pt x="564000" y="168000"/>
                    </a:cubicBezTo>
                    <a:cubicBezTo>
                      <a:pt x="564000" y="63125"/>
                      <a:pt x="500875" y="0"/>
                      <a:pt x="423000" y="0"/>
                    </a:cubicBezTo>
                    <a:lnTo>
                      <a:pt x="141000" y="0"/>
                    </a:lnTo>
                    <a:cubicBezTo>
                      <a:pt x="63125" y="0"/>
                      <a:pt x="0" y="63125"/>
                      <a:pt x="0" y="168000"/>
                    </a:cubicBezTo>
                    <a:cubicBezTo>
                      <a:pt x="0" y="272875"/>
                      <a:pt x="63125"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77" name="Text 14"/>
              <p:cNvSpPr txBox="1"/>
              <p:nvPr/>
            </p:nvSpPr>
            <p:spPr>
              <a:xfrm>
                <a:off x="3054741" y="1952739"/>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输入事项界面</a:t>
                </a:r>
                <a:endParaRPr lang="zh-CN" sz="1050" kern="100">
                  <a:effectLst/>
                  <a:latin typeface="Calibri"/>
                  <a:ea typeface="宋体"/>
                  <a:cs typeface="Times New Roman"/>
                </a:endParaRPr>
              </a:p>
            </p:txBody>
          </p:sp>
        </p:grpSp>
        <p:grpSp>
          <p:nvGrpSpPr>
            <p:cNvPr id="27" name="开始或结束"/>
            <p:cNvGrpSpPr/>
            <p:nvPr/>
          </p:nvGrpSpPr>
          <p:grpSpPr>
            <a:xfrm>
              <a:off x="3054741" y="2494557"/>
              <a:ext cx="564000" cy="336000"/>
              <a:chOff x="3054741" y="2494557"/>
              <a:chExt cx="564000" cy="336000"/>
            </a:xfrm>
          </p:grpSpPr>
          <p:sp>
            <p:nvSpPr>
              <p:cNvPr id="74" name="Terminator"/>
              <p:cNvSpPr/>
              <p:nvPr/>
            </p:nvSpPr>
            <p:spPr>
              <a:xfrm>
                <a:off x="3054741" y="2494557"/>
                <a:ext cx="564000" cy="336000"/>
              </a:xfrm>
              <a:custGeom>
                <a:avLst/>
                <a:gdLst/>
                <a:ahLst/>
                <a:cxnLst/>
                <a:rect l="0" t="0" r="0" b="0"/>
                <a:pathLst>
                  <a:path w="564000" h="336000">
                    <a:moveTo>
                      <a:pt x="141000" y="336000"/>
                    </a:moveTo>
                    <a:lnTo>
                      <a:pt x="423000" y="336000"/>
                    </a:lnTo>
                    <a:cubicBezTo>
                      <a:pt x="500875" y="336000"/>
                      <a:pt x="564000" y="272875"/>
                      <a:pt x="564000" y="168000"/>
                    </a:cubicBezTo>
                    <a:cubicBezTo>
                      <a:pt x="564000" y="63125"/>
                      <a:pt x="500875" y="0"/>
                      <a:pt x="423000" y="0"/>
                    </a:cubicBezTo>
                    <a:lnTo>
                      <a:pt x="141000" y="0"/>
                    </a:lnTo>
                    <a:cubicBezTo>
                      <a:pt x="63125" y="0"/>
                      <a:pt x="0" y="63125"/>
                      <a:pt x="0" y="168000"/>
                    </a:cubicBezTo>
                    <a:cubicBezTo>
                      <a:pt x="0" y="272875"/>
                      <a:pt x="63125"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75" name="Text 15"/>
              <p:cNvSpPr txBox="1"/>
              <p:nvPr/>
            </p:nvSpPr>
            <p:spPr>
              <a:xfrm>
                <a:off x="3054741" y="2534557"/>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输入事项界面</a:t>
                </a:r>
                <a:endParaRPr lang="zh-CN" sz="1050" kern="100">
                  <a:effectLst/>
                  <a:latin typeface="Calibri"/>
                  <a:ea typeface="宋体"/>
                  <a:cs typeface="Times New Roman"/>
                </a:endParaRPr>
              </a:p>
            </p:txBody>
          </p:sp>
        </p:grpSp>
        <p:sp>
          <p:nvSpPr>
            <p:cNvPr id="28" name="ConnectLine"/>
            <p:cNvSpPr/>
            <p:nvPr/>
          </p:nvSpPr>
          <p:spPr>
            <a:xfrm>
              <a:off x="2556000" y="1024500"/>
              <a:ext cx="498741" cy="6000"/>
            </a:xfrm>
            <a:custGeom>
              <a:avLst/>
              <a:gdLst/>
              <a:ahLst/>
              <a:cxnLst/>
              <a:rect l="0" t="0" r="0" b="0"/>
              <a:pathLst>
                <a:path w="498741" h="6000" fill="none">
                  <a:moveTo>
                    <a:pt x="0" y="0"/>
                  </a:moveTo>
                  <a:lnTo>
                    <a:pt x="498741" y="0"/>
                  </a:lnTo>
                </a:path>
              </a:pathLst>
            </a:custGeom>
            <a:noFill/>
            <a:ln w="6000" cap="flat">
              <a:solidFill>
                <a:srgbClr val="6D6D6D"/>
              </a:solidFill>
              <a:bevel/>
              <a:tailEnd type="stealth" w="med" len="med"/>
            </a:ln>
          </p:spPr>
          <p:txBody>
            <a:bodyPr/>
            <a:lstStyle/>
            <a:p>
              <a:endParaRPr lang="zh-CN" altLang="en-US"/>
            </a:p>
          </p:txBody>
        </p:sp>
        <p:sp>
          <p:nvSpPr>
            <p:cNvPr id="29" name="ConnectLine"/>
            <p:cNvSpPr/>
            <p:nvPr/>
          </p:nvSpPr>
          <p:spPr>
            <a:xfrm>
              <a:off x="2556000" y="1542557"/>
              <a:ext cx="498741" cy="6000"/>
            </a:xfrm>
            <a:custGeom>
              <a:avLst/>
              <a:gdLst/>
              <a:ahLst/>
              <a:cxnLst/>
              <a:rect l="0" t="0" r="0" b="0"/>
              <a:pathLst>
                <a:path w="498741" h="6000" fill="none">
                  <a:moveTo>
                    <a:pt x="0" y="0"/>
                  </a:moveTo>
                  <a:lnTo>
                    <a:pt x="498741" y="0"/>
                  </a:lnTo>
                </a:path>
              </a:pathLst>
            </a:custGeom>
            <a:noFill/>
            <a:ln w="6000" cap="flat">
              <a:solidFill>
                <a:srgbClr val="6D6D6D"/>
              </a:solidFill>
              <a:bevel/>
              <a:tailEnd type="stealth" w="med" len="med"/>
            </a:ln>
          </p:spPr>
          <p:txBody>
            <a:bodyPr/>
            <a:lstStyle/>
            <a:p>
              <a:endParaRPr lang="zh-CN" altLang="en-US"/>
            </a:p>
          </p:txBody>
        </p:sp>
        <p:sp>
          <p:nvSpPr>
            <p:cNvPr id="30" name="ConnectLine"/>
            <p:cNvSpPr/>
            <p:nvPr/>
          </p:nvSpPr>
          <p:spPr>
            <a:xfrm>
              <a:off x="2556000" y="2080739"/>
              <a:ext cx="498741" cy="6000"/>
            </a:xfrm>
            <a:custGeom>
              <a:avLst/>
              <a:gdLst/>
              <a:ahLst/>
              <a:cxnLst/>
              <a:rect l="0" t="0" r="0" b="0"/>
              <a:pathLst>
                <a:path w="498741" h="6000" fill="none">
                  <a:moveTo>
                    <a:pt x="0" y="0"/>
                  </a:moveTo>
                  <a:lnTo>
                    <a:pt x="498741" y="0"/>
                  </a:lnTo>
                </a:path>
              </a:pathLst>
            </a:custGeom>
            <a:noFill/>
            <a:ln w="6000" cap="flat">
              <a:solidFill>
                <a:srgbClr val="6D6D6D"/>
              </a:solidFill>
              <a:bevel/>
              <a:tailEnd type="stealth" w="med" len="med"/>
            </a:ln>
          </p:spPr>
          <p:txBody>
            <a:bodyPr/>
            <a:lstStyle/>
            <a:p>
              <a:endParaRPr lang="zh-CN" altLang="en-US"/>
            </a:p>
          </p:txBody>
        </p:sp>
        <p:sp>
          <p:nvSpPr>
            <p:cNvPr id="31" name="ConnectLine"/>
            <p:cNvSpPr/>
            <p:nvPr/>
          </p:nvSpPr>
          <p:spPr>
            <a:xfrm>
              <a:off x="2556000" y="2662557"/>
              <a:ext cx="498741" cy="6000"/>
            </a:xfrm>
            <a:custGeom>
              <a:avLst/>
              <a:gdLst/>
              <a:ahLst/>
              <a:cxnLst/>
              <a:rect l="0" t="0" r="0" b="0"/>
              <a:pathLst>
                <a:path w="498741" h="6000" fill="none">
                  <a:moveTo>
                    <a:pt x="0" y="0"/>
                  </a:moveTo>
                  <a:lnTo>
                    <a:pt x="498741" y="0"/>
                  </a:lnTo>
                </a:path>
              </a:pathLst>
            </a:custGeom>
            <a:noFill/>
            <a:ln w="6000" cap="flat">
              <a:solidFill>
                <a:srgbClr val="6D6D6D"/>
              </a:solidFill>
              <a:bevel/>
              <a:tailEnd type="stealth" w="med" len="med"/>
            </a:ln>
          </p:spPr>
          <p:txBody>
            <a:bodyPr/>
            <a:lstStyle/>
            <a:p>
              <a:endParaRPr lang="zh-CN" altLang="en-US"/>
            </a:p>
          </p:txBody>
        </p:sp>
        <p:grpSp>
          <p:nvGrpSpPr>
            <p:cNvPr id="32" name="开始或结束"/>
            <p:cNvGrpSpPr/>
            <p:nvPr/>
          </p:nvGrpSpPr>
          <p:grpSpPr>
            <a:xfrm>
              <a:off x="4005000" y="1374557"/>
              <a:ext cx="564000" cy="336000"/>
              <a:chOff x="4005000" y="1374557"/>
              <a:chExt cx="564000" cy="336000"/>
            </a:xfrm>
          </p:grpSpPr>
          <p:sp>
            <p:nvSpPr>
              <p:cNvPr id="72" name="Terminator"/>
              <p:cNvSpPr/>
              <p:nvPr/>
            </p:nvSpPr>
            <p:spPr>
              <a:xfrm>
                <a:off x="4005000" y="1374557"/>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73" name="Text 16"/>
              <p:cNvSpPr txBox="1"/>
              <p:nvPr/>
            </p:nvSpPr>
            <p:spPr>
              <a:xfrm>
                <a:off x="4005000" y="1414557"/>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是否设置提醒</a:t>
                </a:r>
                <a:endParaRPr lang="zh-CN" sz="1050" kern="100">
                  <a:effectLst/>
                  <a:latin typeface="Calibri"/>
                  <a:ea typeface="宋体"/>
                  <a:cs typeface="Times New Roman"/>
                </a:endParaRPr>
              </a:p>
            </p:txBody>
          </p:sp>
        </p:grpSp>
        <p:sp>
          <p:nvSpPr>
            <p:cNvPr id="33" name="ConnectLine"/>
            <p:cNvSpPr/>
            <p:nvPr/>
          </p:nvSpPr>
          <p:spPr>
            <a:xfrm>
              <a:off x="3618741" y="1542557"/>
              <a:ext cx="386259" cy="6000"/>
            </a:xfrm>
            <a:custGeom>
              <a:avLst/>
              <a:gdLst/>
              <a:ahLst/>
              <a:cxnLst/>
              <a:rect l="0" t="0" r="0" b="0"/>
              <a:pathLst>
                <a:path w="386259" h="6000" fill="none">
                  <a:moveTo>
                    <a:pt x="0" y="0"/>
                  </a:moveTo>
                  <a:lnTo>
                    <a:pt x="386259" y="0"/>
                  </a:lnTo>
                </a:path>
              </a:pathLst>
            </a:custGeom>
            <a:noFill/>
            <a:ln w="6000" cap="flat">
              <a:solidFill>
                <a:srgbClr val="6D6D6D"/>
              </a:solidFill>
              <a:bevel/>
              <a:tailEnd type="stealth" w="med" len="med"/>
            </a:ln>
          </p:spPr>
          <p:txBody>
            <a:bodyPr/>
            <a:lstStyle/>
            <a:p>
              <a:endParaRPr lang="zh-CN" altLang="en-US"/>
            </a:p>
          </p:txBody>
        </p:sp>
        <p:grpSp>
          <p:nvGrpSpPr>
            <p:cNvPr id="34" name="开始或结束"/>
            <p:cNvGrpSpPr/>
            <p:nvPr/>
          </p:nvGrpSpPr>
          <p:grpSpPr>
            <a:xfrm>
              <a:off x="3054741" y="2987278"/>
              <a:ext cx="564000" cy="360000"/>
              <a:chOff x="3054741" y="2987278"/>
              <a:chExt cx="564000" cy="360000"/>
            </a:xfrm>
          </p:grpSpPr>
          <p:sp>
            <p:nvSpPr>
              <p:cNvPr id="70" name="Terminator"/>
              <p:cNvSpPr/>
              <p:nvPr/>
            </p:nvSpPr>
            <p:spPr>
              <a:xfrm>
                <a:off x="3054741" y="2987278"/>
                <a:ext cx="564000" cy="360000"/>
              </a:xfrm>
              <a:custGeom>
                <a:avLst/>
                <a:gdLst/>
                <a:ahLst/>
                <a:cxnLst/>
                <a:rect l="0" t="0" r="0" b="0"/>
                <a:pathLst>
                  <a:path w="564000" h="360000">
                    <a:moveTo>
                      <a:pt x="141000" y="360000"/>
                    </a:moveTo>
                    <a:lnTo>
                      <a:pt x="423000" y="360000"/>
                    </a:lnTo>
                    <a:cubicBezTo>
                      <a:pt x="500874" y="360000"/>
                      <a:pt x="564000" y="296874"/>
                      <a:pt x="564000" y="180000"/>
                    </a:cubicBezTo>
                    <a:cubicBezTo>
                      <a:pt x="564000" y="63126"/>
                      <a:pt x="500874" y="0"/>
                      <a:pt x="423000" y="0"/>
                    </a:cubicBezTo>
                    <a:lnTo>
                      <a:pt x="141000" y="0"/>
                    </a:lnTo>
                    <a:cubicBezTo>
                      <a:pt x="63126" y="0"/>
                      <a:pt x="0" y="63126"/>
                      <a:pt x="0" y="180000"/>
                    </a:cubicBezTo>
                    <a:cubicBezTo>
                      <a:pt x="0" y="296874"/>
                      <a:pt x="63126" y="360000"/>
                      <a:pt x="141000" y="360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71" name="Text 17"/>
              <p:cNvSpPr txBox="1"/>
              <p:nvPr/>
            </p:nvSpPr>
            <p:spPr>
              <a:xfrm>
                <a:off x="3054741" y="2987278"/>
                <a:ext cx="564000" cy="360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同步云端信息到本地</a:t>
                </a:r>
                <a:endParaRPr lang="zh-CN" sz="1050" kern="100">
                  <a:effectLst/>
                  <a:latin typeface="Calibri"/>
                  <a:ea typeface="宋体"/>
                  <a:cs typeface="Times New Roman"/>
                </a:endParaRPr>
              </a:p>
            </p:txBody>
          </p:sp>
        </p:grpSp>
        <p:grpSp>
          <p:nvGrpSpPr>
            <p:cNvPr id="35" name="开始或结束"/>
            <p:cNvGrpSpPr/>
            <p:nvPr/>
          </p:nvGrpSpPr>
          <p:grpSpPr>
            <a:xfrm>
              <a:off x="3054741" y="3612000"/>
              <a:ext cx="564000" cy="336000"/>
              <a:chOff x="3054741" y="3612000"/>
              <a:chExt cx="564000" cy="336000"/>
            </a:xfrm>
          </p:grpSpPr>
          <p:sp>
            <p:nvSpPr>
              <p:cNvPr id="68" name="Terminator"/>
              <p:cNvSpPr/>
              <p:nvPr/>
            </p:nvSpPr>
            <p:spPr>
              <a:xfrm>
                <a:off x="3054741" y="3612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69" name="Text 18"/>
              <p:cNvSpPr txBox="1"/>
              <p:nvPr/>
            </p:nvSpPr>
            <p:spPr>
              <a:xfrm>
                <a:off x="3054741" y="3652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个人资料管理</a:t>
                </a:r>
                <a:endParaRPr lang="zh-CN" sz="1050" kern="100">
                  <a:effectLst/>
                  <a:latin typeface="Calibri"/>
                  <a:ea typeface="宋体"/>
                  <a:cs typeface="Times New Roman"/>
                </a:endParaRPr>
              </a:p>
            </p:txBody>
          </p:sp>
        </p:grpSp>
        <p:sp>
          <p:nvSpPr>
            <p:cNvPr id="36" name="ConnectLine"/>
            <p:cNvSpPr/>
            <p:nvPr/>
          </p:nvSpPr>
          <p:spPr>
            <a:xfrm>
              <a:off x="2535000" y="3460381"/>
              <a:ext cx="519741" cy="293102"/>
            </a:xfrm>
            <a:custGeom>
              <a:avLst/>
              <a:gdLst/>
              <a:ahLst/>
              <a:cxnLst/>
              <a:rect l="0" t="0" r="0" b="0"/>
              <a:pathLst>
                <a:path w="519741" h="293102" fill="none">
                  <a:moveTo>
                    <a:pt x="0" y="0"/>
                  </a:moveTo>
                  <a:lnTo>
                    <a:pt x="327741" y="0"/>
                  </a:lnTo>
                  <a:lnTo>
                    <a:pt x="327741" y="-293102"/>
                  </a:lnTo>
                  <a:lnTo>
                    <a:pt x="519741" y="-293102"/>
                  </a:lnTo>
                </a:path>
              </a:pathLst>
            </a:custGeom>
            <a:noFill/>
            <a:ln w="6000" cap="flat">
              <a:solidFill>
                <a:srgbClr val="6D6D6D"/>
              </a:solidFill>
              <a:bevel/>
              <a:tailEnd type="stealth" w="med" len="med"/>
            </a:ln>
          </p:spPr>
          <p:txBody>
            <a:bodyPr/>
            <a:lstStyle/>
            <a:p>
              <a:endParaRPr lang="zh-CN" altLang="en-US"/>
            </a:p>
          </p:txBody>
        </p:sp>
        <p:sp>
          <p:nvSpPr>
            <p:cNvPr id="37" name="ConnectLine"/>
            <p:cNvSpPr/>
            <p:nvPr/>
          </p:nvSpPr>
          <p:spPr>
            <a:xfrm>
              <a:off x="2535000" y="3460381"/>
              <a:ext cx="519741" cy="319619"/>
            </a:xfrm>
            <a:custGeom>
              <a:avLst/>
              <a:gdLst/>
              <a:ahLst/>
              <a:cxnLst/>
              <a:rect l="0" t="0" r="0" b="0"/>
              <a:pathLst>
                <a:path w="519741" h="319619" fill="none">
                  <a:moveTo>
                    <a:pt x="0" y="0"/>
                  </a:moveTo>
                  <a:lnTo>
                    <a:pt x="327741" y="0"/>
                  </a:lnTo>
                  <a:lnTo>
                    <a:pt x="327741" y="319619"/>
                  </a:lnTo>
                  <a:lnTo>
                    <a:pt x="519741" y="319619"/>
                  </a:lnTo>
                </a:path>
              </a:pathLst>
            </a:custGeom>
            <a:noFill/>
            <a:ln w="6000" cap="flat">
              <a:solidFill>
                <a:srgbClr val="6D6D6D"/>
              </a:solidFill>
              <a:bevel/>
              <a:tailEnd type="stealth" w="med" len="med"/>
            </a:ln>
          </p:spPr>
          <p:txBody>
            <a:bodyPr/>
            <a:lstStyle/>
            <a:p>
              <a:endParaRPr lang="zh-CN" altLang="en-US"/>
            </a:p>
          </p:txBody>
        </p:sp>
        <p:grpSp>
          <p:nvGrpSpPr>
            <p:cNvPr id="38" name="开始或结束"/>
            <p:cNvGrpSpPr/>
            <p:nvPr/>
          </p:nvGrpSpPr>
          <p:grpSpPr>
            <a:xfrm>
              <a:off x="3054741" y="4090205"/>
              <a:ext cx="564000" cy="336000"/>
              <a:chOff x="3054741" y="4090205"/>
              <a:chExt cx="564000" cy="336000"/>
            </a:xfrm>
          </p:grpSpPr>
          <p:sp>
            <p:nvSpPr>
              <p:cNvPr id="66" name="Terminator"/>
              <p:cNvSpPr/>
              <p:nvPr/>
            </p:nvSpPr>
            <p:spPr>
              <a:xfrm>
                <a:off x="3054741" y="4090205"/>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67" name="Text 19"/>
              <p:cNvSpPr txBox="1"/>
              <p:nvPr/>
            </p:nvSpPr>
            <p:spPr>
              <a:xfrm>
                <a:off x="3054741" y="4130205"/>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版本信息</a:t>
                </a:r>
                <a:endParaRPr lang="zh-CN" sz="1050" kern="100">
                  <a:effectLst/>
                  <a:latin typeface="Calibri"/>
                  <a:ea typeface="宋体"/>
                  <a:cs typeface="Times New Roman"/>
                </a:endParaRPr>
              </a:p>
            </p:txBody>
          </p:sp>
        </p:grpSp>
        <p:sp>
          <p:nvSpPr>
            <p:cNvPr id="39" name="ConnectLine"/>
            <p:cNvSpPr/>
            <p:nvPr/>
          </p:nvSpPr>
          <p:spPr>
            <a:xfrm>
              <a:off x="2595000" y="4258205"/>
              <a:ext cx="459741" cy="6000"/>
            </a:xfrm>
            <a:custGeom>
              <a:avLst/>
              <a:gdLst/>
              <a:ahLst/>
              <a:cxnLst/>
              <a:rect l="0" t="0" r="0" b="0"/>
              <a:pathLst>
                <a:path w="459741" h="6000" fill="none">
                  <a:moveTo>
                    <a:pt x="0" y="0"/>
                  </a:moveTo>
                  <a:lnTo>
                    <a:pt x="459741" y="0"/>
                  </a:lnTo>
                </a:path>
              </a:pathLst>
            </a:custGeom>
            <a:noFill/>
            <a:ln w="6000" cap="flat">
              <a:solidFill>
                <a:srgbClr val="6D6D6D"/>
              </a:solidFill>
              <a:bevel/>
              <a:tailEnd type="stealth" w="med" len="med"/>
            </a:ln>
          </p:spPr>
          <p:txBody>
            <a:bodyPr/>
            <a:lstStyle/>
            <a:p>
              <a:endParaRPr lang="zh-CN" altLang="en-US"/>
            </a:p>
          </p:txBody>
        </p:sp>
        <p:grpSp>
          <p:nvGrpSpPr>
            <p:cNvPr id="40" name="开始或结束"/>
            <p:cNvGrpSpPr/>
            <p:nvPr/>
          </p:nvGrpSpPr>
          <p:grpSpPr>
            <a:xfrm>
              <a:off x="4005000" y="4090205"/>
              <a:ext cx="564000" cy="336000"/>
              <a:chOff x="4005000" y="4090205"/>
              <a:chExt cx="564000" cy="336000"/>
            </a:xfrm>
          </p:grpSpPr>
          <p:sp>
            <p:nvSpPr>
              <p:cNvPr id="64" name="Terminator"/>
              <p:cNvSpPr/>
              <p:nvPr/>
            </p:nvSpPr>
            <p:spPr>
              <a:xfrm>
                <a:off x="4005000" y="4090205"/>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65" name="Text 20"/>
              <p:cNvSpPr txBox="1"/>
              <p:nvPr/>
            </p:nvSpPr>
            <p:spPr>
              <a:xfrm>
                <a:off x="4005000" y="4130205"/>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版本更新界面</a:t>
                </a:r>
                <a:endParaRPr lang="zh-CN" sz="1050" kern="100">
                  <a:effectLst/>
                  <a:latin typeface="Calibri"/>
                  <a:ea typeface="宋体"/>
                  <a:cs typeface="Times New Roman"/>
                </a:endParaRPr>
              </a:p>
            </p:txBody>
          </p:sp>
        </p:grpSp>
        <p:sp>
          <p:nvSpPr>
            <p:cNvPr id="41" name="ConnectLine"/>
            <p:cNvSpPr/>
            <p:nvPr/>
          </p:nvSpPr>
          <p:spPr>
            <a:xfrm>
              <a:off x="3618741" y="4258205"/>
              <a:ext cx="386259" cy="6000"/>
            </a:xfrm>
            <a:custGeom>
              <a:avLst/>
              <a:gdLst/>
              <a:ahLst/>
              <a:cxnLst/>
              <a:rect l="0" t="0" r="0" b="0"/>
              <a:pathLst>
                <a:path w="386259" h="6000" fill="none">
                  <a:moveTo>
                    <a:pt x="0" y="0"/>
                  </a:moveTo>
                  <a:lnTo>
                    <a:pt x="386259" y="0"/>
                  </a:lnTo>
                </a:path>
              </a:pathLst>
            </a:custGeom>
            <a:noFill/>
            <a:ln w="6000" cap="flat">
              <a:solidFill>
                <a:srgbClr val="6D6D6D"/>
              </a:solidFill>
              <a:bevel/>
              <a:tailEnd type="stealth" w="med" len="med"/>
            </a:ln>
          </p:spPr>
          <p:txBody>
            <a:bodyPr/>
            <a:lstStyle/>
            <a:p>
              <a:endParaRPr lang="zh-CN" altLang="en-US"/>
            </a:p>
          </p:txBody>
        </p:sp>
        <p:grpSp>
          <p:nvGrpSpPr>
            <p:cNvPr id="42" name="开始或结束"/>
            <p:cNvGrpSpPr/>
            <p:nvPr/>
          </p:nvGrpSpPr>
          <p:grpSpPr>
            <a:xfrm>
              <a:off x="2031000" y="4740000"/>
              <a:ext cx="564000" cy="336000"/>
              <a:chOff x="2031000" y="4740000"/>
              <a:chExt cx="564000" cy="336000"/>
            </a:xfrm>
          </p:grpSpPr>
          <p:sp>
            <p:nvSpPr>
              <p:cNvPr id="62" name="Terminator"/>
              <p:cNvSpPr/>
              <p:nvPr/>
            </p:nvSpPr>
            <p:spPr>
              <a:xfrm>
                <a:off x="2031000" y="4740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63" name="Text 21"/>
              <p:cNvSpPr txBox="1"/>
              <p:nvPr/>
            </p:nvSpPr>
            <p:spPr>
              <a:xfrm>
                <a:off x="2031000" y="4780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用户反馈</a:t>
                </a:r>
                <a:endParaRPr lang="zh-CN" sz="1050" kern="100">
                  <a:effectLst/>
                  <a:latin typeface="Calibri"/>
                  <a:ea typeface="宋体"/>
                  <a:cs typeface="Times New Roman"/>
                </a:endParaRPr>
              </a:p>
            </p:txBody>
          </p:sp>
        </p:grpSp>
        <p:sp>
          <p:nvSpPr>
            <p:cNvPr id="43" name="ConnectLine"/>
            <p:cNvSpPr/>
            <p:nvPr/>
          </p:nvSpPr>
          <p:spPr>
            <a:xfrm>
              <a:off x="2313000" y="4740000"/>
              <a:ext cx="6000" cy="313795"/>
            </a:xfrm>
            <a:custGeom>
              <a:avLst/>
              <a:gdLst/>
              <a:ahLst/>
              <a:cxnLst/>
              <a:rect l="0" t="0" r="0" b="0"/>
              <a:pathLst>
                <a:path w="6000" h="313795" fill="none">
                  <a:moveTo>
                    <a:pt x="0" y="0"/>
                  </a:moveTo>
                  <a:lnTo>
                    <a:pt x="0" y="-313795"/>
                  </a:lnTo>
                </a:path>
              </a:pathLst>
            </a:custGeom>
            <a:noFill/>
            <a:ln w="6000" cap="flat">
              <a:solidFill>
                <a:srgbClr val="6D6D6D"/>
              </a:solidFill>
              <a:bevel/>
              <a:tailEnd type="stealth" w="med" len="med"/>
            </a:ln>
          </p:spPr>
          <p:txBody>
            <a:bodyPr/>
            <a:lstStyle/>
            <a:p>
              <a:endParaRPr lang="zh-CN" altLang="en-US"/>
            </a:p>
          </p:txBody>
        </p:sp>
        <p:sp>
          <p:nvSpPr>
            <p:cNvPr id="44" name="ConnectLine"/>
            <p:cNvSpPr/>
            <p:nvPr/>
          </p:nvSpPr>
          <p:spPr>
            <a:xfrm>
              <a:off x="2313000" y="4426205"/>
              <a:ext cx="6000" cy="313795"/>
            </a:xfrm>
            <a:custGeom>
              <a:avLst/>
              <a:gdLst/>
              <a:ahLst/>
              <a:cxnLst/>
              <a:rect l="0" t="0" r="0" b="0"/>
              <a:pathLst>
                <a:path w="6000" h="313795" fill="none">
                  <a:moveTo>
                    <a:pt x="0" y="0"/>
                  </a:moveTo>
                  <a:lnTo>
                    <a:pt x="0" y="313795"/>
                  </a:lnTo>
                </a:path>
              </a:pathLst>
            </a:custGeom>
            <a:noFill/>
            <a:ln w="6000" cap="flat">
              <a:solidFill>
                <a:srgbClr val="6D6D6D"/>
              </a:solidFill>
              <a:bevel/>
              <a:tailEnd type="stealth" w="med" len="med"/>
            </a:ln>
          </p:spPr>
          <p:txBody>
            <a:bodyPr/>
            <a:lstStyle/>
            <a:p>
              <a:endParaRPr lang="zh-CN" altLang="en-US"/>
            </a:p>
          </p:txBody>
        </p:sp>
        <p:sp>
          <p:nvSpPr>
            <p:cNvPr id="45" name="ConnectLine"/>
            <p:cNvSpPr/>
            <p:nvPr/>
          </p:nvSpPr>
          <p:spPr>
            <a:xfrm>
              <a:off x="4569000" y="1542557"/>
              <a:ext cx="3225000" cy="744557"/>
            </a:xfrm>
            <a:custGeom>
              <a:avLst/>
              <a:gdLst/>
              <a:ahLst/>
              <a:cxnLst/>
              <a:rect l="0" t="0" r="0" b="0"/>
              <a:pathLst>
                <a:path w="3225000" h="744557" fill="none">
                  <a:moveTo>
                    <a:pt x="0" y="0"/>
                  </a:moveTo>
                  <a:lnTo>
                    <a:pt x="192000" y="0"/>
                  </a:lnTo>
                  <a:lnTo>
                    <a:pt x="192000" y="-744557"/>
                  </a:lnTo>
                  <a:lnTo>
                    <a:pt x="-3033000" y="-744557"/>
                  </a:lnTo>
                </a:path>
              </a:pathLst>
            </a:custGeom>
            <a:noFill/>
            <a:ln w="6000" cap="flat">
              <a:solidFill>
                <a:srgbClr val="6D6D6D"/>
              </a:solidFill>
              <a:bevel/>
              <a:tailEnd type="stealth" w="med" len="med"/>
            </a:ln>
          </p:spPr>
          <p:txBody>
            <a:bodyPr/>
            <a:lstStyle/>
            <a:p>
              <a:endParaRPr lang="zh-CN" altLang="en-US"/>
            </a:p>
          </p:txBody>
        </p:sp>
        <p:sp>
          <p:nvSpPr>
            <p:cNvPr id="46" name="ConnectLine"/>
            <p:cNvSpPr/>
            <p:nvPr/>
          </p:nvSpPr>
          <p:spPr>
            <a:xfrm>
              <a:off x="3618741" y="1024500"/>
              <a:ext cx="1142259" cy="226500"/>
            </a:xfrm>
            <a:custGeom>
              <a:avLst/>
              <a:gdLst/>
              <a:ahLst/>
              <a:cxnLst/>
              <a:rect l="0" t="0" r="0" b="0"/>
              <a:pathLst>
                <a:path w="1142259" h="226500" fill="none">
                  <a:moveTo>
                    <a:pt x="0" y="0"/>
                  </a:moveTo>
                  <a:lnTo>
                    <a:pt x="1142259" y="0"/>
                  </a:lnTo>
                  <a:lnTo>
                    <a:pt x="1142259" y="-226500"/>
                  </a:lnTo>
                </a:path>
              </a:pathLst>
            </a:custGeom>
            <a:noFill/>
            <a:ln w="6000" cap="flat">
              <a:solidFill>
                <a:srgbClr val="6D6D6D"/>
              </a:solidFill>
              <a:bevel/>
              <a:tailEnd type="stealth" w="med" len="med"/>
            </a:ln>
          </p:spPr>
          <p:txBody>
            <a:bodyPr/>
            <a:lstStyle/>
            <a:p>
              <a:endParaRPr lang="zh-CN" altLang="en-US"/>
            </a:p>
          </p:txBody>
        </p:sp>
        <p:sp>
          <p:nvSpPr>
            <p:cNvPr id="47" name="ConnectLine"/>
            <p:cNvSpPr/>
            <p:nvPr/>
          </p:nvSpPr>
          <p:spPr>
            <a:xfrm>
              <a:off x="3618741" y="2080739"/>
              <a:ext cx="1142259" cy="1056239"/>
            </a:xfrm>
            <a:custGeom>
              <a:avLst/>
              <a:gdLst/>
              <a:ahLst/>
              <a:cxnLst/>
              <a:rect l="0" t="0" r="0" b="0"/>
              <a:pathLst>
                <a:path w="1142259" h="1056239" fill="none">
                  <a:moveTo>
                    <a:pt x="0" y="0"/>
                  </a:moveTo>
                  <a:lnTo>
                    <a:pt x="1142259" y="0"/>
                  </a:lnTo>
                  <a:lnTo>
                    <a:pt x="1142259" y="-1056239"/>
                  </a:lnTo>
                </a:path>
              </a:pathLst>
            </a:custGeom>
            <a:noFill/>
            <a:ln w="6000" cap="flat">
              <a:solidFill>
                <a:srgbClr val="6D6D6D"/>
              </a:solidFill>
              <a:bevel/>
              <a:tailEnd type="stealth" w="med" len="med"/>
            </a:ln>
          </p:spPr>
          <p:txBody>
            <a:bodyPr/>
            <a:lstStyle/>
            <a:p>
              <a:endParaRPr lang="zh-CN" altLang="en-US"/>
            </a:p>
          </p:txBody>
        </p:sp>
        <p:sp>
          <p:nvSpPr>
            <p:cNvPr id="48" name="ConnectLine"/>
            <p:cNvSpPr/>
            <p:nvPr/>
          </p:nvSpPr>
          <p:spPr>
            <a:xfrm>
              <a:off x="3618741" y="2662557"/>
              <a:ext cx="1142259" cy="581818"/>
            </a:xfrm>
            <a:custGeom>
              <a:avLst/>
              <a:gdLst/>
              <a:ahLst/>
              <a:cxnLst/>
              <a:rect l="0" t="0" r="0" b="0"/>
              <a:pathLst>
                <a:path w="1142259" h="581818" fill="none">
                  <a:moveTo>
                    <a:pt x="0" y="0"/>
                  </a:moveTo>
                  <a:lnTo>
                    <a:pt x="1142259" y="0"/>
                  </a:lnTo>
                  <a:lnTo>
                    <a:pt x="1142259" y="-581818"/>
                  </a:lnTo>
                </a:path>
              </a:pathLst>
            </a:custGeom>
            <a:noFill/>
            <a:ln w="6000" cap="flat">
              <a:solidFill>
                <a:srgbClr val="6D6D6D"/>
              </a:solidFill>
              <a:bevel/>
              <a:tailEnd type="stealth" w="med" len="med"/>
            </a:ln>
          </p:spPr>
          <p:txBody>
            <a:bodyPr/>
            <a:lstStyle/>
            <a:p>
              <a:endParaRPr lang="zh-CN" altLang="en-US"/>
            </a:p>
          </p:txBody>
        </p:sp>
        <p:sp>
          <p:nvSpPr>
            <p:cNvPr id="49" name="ConnectLine"/>
            <p:cNvSpPr/>
            <p:nvPr/>
          </p:nvSpPr>
          <p:spPr>
            <a:xfrm>
              <a:off x="3618741" y="3167278"/>
              <a:ext cx="1142259" cy="504722"/>
            </a:xfrm>
            <a:custGeom>
              <a:avLst/>
              <a:gdLst/>
              <a:ahLst/>
              <a:cxnLst/>
              <a:rect l="0" t="0" r="0" b="0"/>
              <a:pathLst>
                <a:path w="1142259" h="504722" fill="none">
                  <a:moveTo>
                    <a:pt x="0" y="0"/>
                  </a:moveTo>
                  <a:lnTo>
                    <a:pt x="1142259" y="0"/>
                  </a:lnTo>
                  <a:lnTo>
                    <a:pt x="1142259" y="-504722"/>
                  </a:lnTo>
                </a:path>
              </a:pathLst>
            </a:custGeom>
            <a:noFill/>
            <a:ln w="6000" cap="flat">
              <a:solidFill>
                <a:srgbClr val="6D6D6D"/>
              </a:solidFill>
              <a:bevel/>
              <a:tailEnd type="stealth" w="med" len="med"/>
            </a:ln>
          </p:spPr>
          <p:txBody>
            <a:bodyPr/>
            <a:lstStyle/>
            <a:p>
              <a:endParaRPr lang="zh-CN" altLang="en-US"/>
            </a:p>
          </p:txBody>
        </p:sp>
        <p:sp>
          <p:nvSpPr>
            <p:cNvPr id="50" name="ConnectLine"/>
            <p:cNvSpPr/>
            <p:nvPr/>
          </p:nvSpPr>
          <p:spPr>
            <a:xfrm>
              <a:off x="3054741" y="3780000"/>
              <a:ext cx="192000" cy="319619"/>
            </a:xfrm>
            <a:custGeom>
              <a:avLst/>
              <a:gdLst/>
              <a:ahLst/>
              <a:cxnLst/>
              <a:rect l="0" t="0" r="0" b="0"/>
              <a:pathLst>
                <a:path w="192000" h="319619" fill="none">
                  <a:moveTo>
                    <a:pt x="0" y="0"/>
                  </a:moveTo>
                  <a:lnTo>
                    <a:pt x="-192000" y="0"/>
                  </a:lnTo>
                  <a:lnTo>
                    <a:pt x="-192000" y="-319619"/>
                  </a:lnTo>
                </a:path>
              </a:pathLst>
            </a:custGeom>
            <a:noFill/>
            <a:ln w="6000" cap="flat">
              <a:solidFill>
                <a:srgbClr val="6D6D6D"/>
              </a:solidFill>
              <a:bevel/>
              <a:tailEnd type="stealth" w="med" len="med"/>
            </a:ln>
          </p:spPr>
          <p:txBody>
            <a:bodyPr/>
            <a:lstStyle/>
            <a:p>
              <a:endParaRPr lang="zh-CN" altLang="en-US"/>
            </a:p>
          </p:txBody>
        </p:sp>
        <p:sp>
          <p:nvSpPr>
            <p:cNvPr id="51" name="ConnectLine"/>
            <p:cNvSpPr/>
            <p:nvPr/>
          </p:nvSpPr>
          <p:spPr>
            <a:xfrm>
              <a:off x="2862741" y="3460381"/>
              <a:ext cx="327741" cy="6000"/>
            </a:xfrm>
            <a:custGeom>
              <a:avLst/>
              <a:gdLst/>
              <a:ahLst/>
              <a:cxnLst/>
              <a:rect l="0" t="0" r="0" b="0"/>
              <a:pathLst>
                <a:path w="327741" h="6000" fill="none">
                  <a:moveTo>
                    <a:pt x="0" y="0"/>
                  </a:moveTo>
                  <a:lnTo>
                    <a:pt x="-327741" y="0"/>
                  </a:lnTo>
                </a:path>
              </a:pathLst>
            </a:custGeom>
            <a:noFill/>
            <a:ln w="6000" cap="flat">
              <a:solidFill>
                <a:srgbClr val="6D6D6D"/>
              </a:solidFill>
              <a:bevel/>
              <a:tailEnd type="stealth" w="med" len="med"/>
            </a:ln>
          </p:spPr>
          <p:txBody>
            <a:bodyPr/>
            <a:lstStyle/>
            <a:p>
              <a:endParaRPr lang="zh-CN" altLang="en-US"/>
            </a:p>
          </p:txBody>
        </p:sp>
        <p:sp>
          <p:nvSpPr>
            <p:cNvPr id="52" name="ConnectLine"/>
            <p:cNvSpPr/>
            <p:nvPr/>
          </p:nvSpPr>
          <p:spPr>
            <a:xfrm>
              <a:off x="4569000" y="4258205"/>
              <a:ext cx="192000" cy="1090926"/>
            </a:xfrm>
            <a:custGeom>
              <a:avLst/>
              <a:gdLst/>
              <a:ahLst/>
              <a:cxnLst/>
              <a:rect l="0" t="0" r="0" b="0"/>
              <a:pathLst>
                <a:path w="192000" h="1090926" fill="none">
                  <a:moveTo>
                    <a:pt x="0" y="0"/>
                  </a:moveTo>
                  <a:lnTo>
                    <a:pt x="192000" y="0"/>
                  </a:lnTo>
                  <a:lnTo>
                    <a:pt x="192000" y="-1090926"/>
                  </a:lnTo>
                </a:path>
              </a:pathLst>
            </a:custGeom>
            <a:noFill/>
            <a:ln w="6000" cap="flat">
              <a:solidFill>
                <a:srgbClr val="6D6D6D"/>
              </a:solidFill>
              <a:bevel/>
              <a:tailEnd type="stealth" w="med" len="med"/>
            </a:ln>
          </p:spPr>
          <p:txBody>
            <a:bodyPr/>
            <a:lstStyle/>
            <a:p>
              <a:endParaRPr lang="zh-CN" altLang="en-US"/>
            </a:p>
          </p:txBody>
        </p:sp>
        <p:sp>
          <p:nvSpPr>
            <p:cNvPr id="53" name="Text 22"/>
            <p:cNvSpPr txBox="1"/>
            <p:nvPr/>
          </p:nvSpPr>
          <p:spPr>
            <a:xfrm>
              <a:off x="0" y="0"/>
              <a:ext cx="4791000" cy="10200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4" name="Text 23"/>
            <p:cNvSpPr txBox="1"/>
            <p:nvPr/>
          </p:nvSpPr>
          <p:spPr>
            <a:xfrm>
              <a:off x="0" y="2550000"/>
              <a:ext cx="4791000" cy="10200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5" name="Text 24"/>
            <p:cNvSpPr txBox="1"/>
            <p:nvPr/>
          </p:nvSpPr>
          <p:spPr>
            <a:xfrm>
              <a:off x="0" y="4080000"/>
              <a:ext cx="4791000" cy="10200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6" name="Text 25"/>
            <p:cNvSpPr txBox="1"/>
            <p:nvPr/>
          </p:nvSpPr>
          <p:spPr>
            <a:xfrm>
              <a:off x="0" y="0"/>
              <a:ext cx="4791000" cy="10200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7" name="Text 26"/>
            <p:cNvSpPr txBox="1"/>
            <p:nvPr/>
          </p:nvSpPr>
          <p:spPr>
            <a:xfrm>
              <a:off x="0" y="2550000"/>
              <a:ext cx="4791000" cy="10200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8" name="Text 27"/>
            <p:cNvSpPr txBox="1"/>
            <p:nvPr/>
          </p:nvSpPr>
          <p:spPr>
            <a:xfrm>
              <a:off x="0" y="4080000"/>
              <a:ext cx="4791000" cy="10200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9" name="Text 28"/>
            <p:cNvSpPr txBox="1"/>
            <p:nvPr/>
          </p:nvSpPr>
          <p:spPr>
            <a:xfrm>
              <a:off x="0" y="0"/>
              <a:ext cx="4791000" cy="10200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60" name="Text 29"/>
            <p:cNvSpPr txBox="1"/>
            <p:nvPr/>
          </p:nvSpPr>
          <p:spPr>
            <a:xfrm>
              <a:off x="0" y="2550000"/>
              <a:ext cx="4791000" cy="10200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61" name="Text 30"/>
            <p:cNvSpPr txBox="1"/>
            <p:nvPr/>
          </p:nvSpPr>
          <p:spPr>
            <a:xfrm>
              <a:off x="0" y="4080000"/>
              <a:ext cx="4791000" cy="10200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grpSp>
      <p:sp>
        <p:nvSpPr>
          <p:cNvPr id="102" name="文本框 3"/>
          <p:cNvSpPr txBox="1"/>
          <p:nvPr/>
        </p:nvSpPr>
        <p:spPr>
          <a:xfrm>
            <a:off x="139283" y="1620762"/>
            <a:ext cx="1980029"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状态转化图</a:t>
            </a:r>
          </a:p>
        </p:txBody>
      </p:sp>
    </p:spTree>
    <p:extLst>
      <p:ext uri="{BB962C8B-B14F-4D97-AF65-F5344CB8AC3E}">
        <p14:creationId xmlns:p14="http://schemas.microsoft.com/office/powerpoint/2010/main" val="2045303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页-1"/>
          <p:cNvGrpSpPr/>
          <p:nvPr/>
        </p:nvGrpSpPr>
        <p:grpSpPr>
          <a:xfrm>
            <a:off x="1115616" y="1203598"/>
            <a:ext cx="6177271" cy="3024336"/>
            <a:chOff x="-942000" y="-469500"/>
            <a:chExt cx="4680000" cy="1535314"/>
          </a:xfrm>
        </p:grpSpPr>
        <p:grpSp>
          <p:nvGrpSpPr>
            <p:cNvPr id="3" name="组合 2"/>
            <p:cNvGrpSpPr/>
            <p:nvPr/>
          </p:nvGrpSpPr>
          <p:grpSpPr>
            <a:xfrm>
              <a:off x="-942000" y="-469500"/>
              <a:ext cx="972000" cy="1535314"/>
              <a:chOff x="-942000" y="-469500"/>
              <a:chExt cx="972000" cy="1535314"/>
            </a:xfrm>
          </p:grpSpPr>
          <p:sp>
            <p:nvSpPr>
              <p:cNvPr id="25" name="Text 2"/>
              <p:cNvSpPr/>
              <p:nvPr/>
            </p:nvSpPr>
            <p:spPr>
              <a:xfrm>
                <a:off x="-942000" y="-469500"/>
                <a:ext cx="972000" cy="300602"/>
              </a:xfrm>
              <a:custGeom>
                <a:avLst/>
                <a:gdLst/>
                <a:ahLst/>
                <a:cxnLst/>
                <a:rect l="l" t="t" r="r" b="b"/>
                <a:pathLst>
                  <a:path w="972000" h="300602" fill="none">
                    <a:moveTo>
                      <a:pt x="0" y="0"/>
                    </a:moveTo>
                    <a:lnTo>
                      <a:pt x="0" y="300602"/>
                    </a:lnTo>
                  </a:path>
                  <a:path w="972000" h="300602" fill="none">
                    <a:moveTo>
                      <a:pt x="972000" y="0"/>
                    </a:moveTo>
                    <a:lnTo>
                      <a:pt x="972000" y="300602"/>
                    </a:lnTo>
                  </a:path>
                  <a:path w="972000" h="300602" fill="none">
                    <a:moveTo>
                      <a:pt x="0" y="0"/>
                    </a:moveTo>
                    <a:lnTo>
                      <a:pt x="972000" y="0"/>
                    </a:lnTo>
                  </a:path>
                  <a:path w="972000" h="300602" fill="none">
                    <a:moveTo>
                      <a:pt x="0" y="300602"/>
                    </a:moveTo>
                    <a:lnTo>
                      <a:pt x="972000" y="300602"/>
                    </a:lnTo>
                  </a:path>
                  <a:path w="972000" h="300602" stroke="0">
                    <a:moveTo>
                      <a:pt x="0" y="0"/>
                    </a:moveTo>
                    <a:lnTo>
                      <a:pt x="0" y="300602"/>
                    </a:lnTo>
                    <a:lnTo>
                      <a:pt x="972000" y="300602"/>
                    </a:lnTo>
                    <a:lnTo>
                      <a:pt x="972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输入</a:t>
                </a:r>
                <a:endParaRPr lang="zh-CN" sz="1050" kern="100">
                  <a:effectLst/>
                  <a:latin typeface="Calibri"/>
                  <a:ea typeface="宋体"/>
                  <a:cs typeface="Times New Roman"/>
                </a:endParaRPr>
              </a:p>
            </p:txBody>
          </p:sp>
          <p:sp>
            <p:nvSpPr>
              <p:cNvPr id="26" name="Text 3"/>
              <p:cNvSpPr/>
              <p:nvPr/>
            </p:nvSpPr>
            <p:spPr>
              <a:xfrm>
                <a:off x="-942000" y="-168898"/>
                <a:ext cx="972000" cy="1234712"/>
              </a:xfrm>
              <a:custGeom>
                <a:avLst/>
                <a:gdLst/>
                <a:ahLst/>
                <a:cxnLst/>
                <a:rect l="l" t="t" r="r" b="b"/>
                <a:pathLst>
                  <a:path w="972000" h="1234712" fill="none">
                    <a:moveTo>
                      <a:pt x="0" y="0"/>
                    </a:moveTo>
                    <a:lnTo>
                      <a:pt x="0" y="1234712"/>
                    </a:lnTo>
                  </a:path>
                  <a:path w="972000" h="1234712" fill="none">
                    <a:moveTo>
                      <a:pt x="972000" y="0"/>
                    </a:moveTo>
                    <a:lnTo>
                      <a:pt x="972000" y="1234712"/>
                    </a:lnTo>
                  </a:path>
                  <a:path w="972000" h="1234712" fill="none">
                    <a:moveTo>
                      <a:pt x="0" y="0"/>
                    </a:moveTo>
                    <a:lnTo>
                      <a:pt x="972000" y="0"/>
                    </a:lnTo>
                  </a:path>
                  <a:path w="972000" h="1234712" fill="none">
                    <a:moveTo>
                      <a:pt x="0" y="1234712"/>
                    </a:moveTo>
                    <a:lnTo>
                      <a:pt x="972000" y="1234712"/>
                    </a:lnTo>
                  </a:path>
                  <a:path w="972000" h="1234712" stroke="0">
                    <a:moveTo>
                      <a:pt x="0" y="0"/>
                    </a:moveTo>
                    <a:lnTo>
                      <a:pt x="0" y="1234712"/>
                    </a:lnTo>
                    <a:lnTo>
                      <a:pt x="972000" y="1234712"/>
                    </a:lnTo>
                    <a:lnTo>
                      <a:pt x="972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用户信息</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管理员信息</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个人中心</a:t>
                </a:r>
                <a:endParaRPr lang="zh-CN" sz="1050" kern="100">
                  <a:effectLst/>
                  <a:latin typeface="Calibri"/>
                  <a:ea typeface="宋体"/>
                  <a:cs typeface="Times New Roman"/>
                </a:endParaRPr>
              </a:p>
              <a:p>
                <a:pPr algn="l">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p:txBody>
          </p:sp>
        </p:grpSp>
        <p:grpSp>
          <p:nvGrpSpPr>
            <p:cNvPr id="4" name="组合 3"/>
            <p:cNvGrpSpPr/>
            <p:nvPr/>
          </p:nvGrpSpPr>
          <p:grpSpPr>
            <a:xfrm>
              <a:off x="948000" y="-469500"/>
              <a:ext cx="936000" cy="1492603"/>
              <a:chOff x="948000" y="-469500"/>
              <a:chExt cx="936000" cy="1492603"/>
            </a:xfrm>
          </p:grpSpPr>
          <p:sp>
            <p:nvSpPr>
              <p:cNvPr id="23" name="Text 4"/>
              <p:cNvSpPr/>
              <p:nvPr/>
            </p:nvSpPr>
            <p:spPr>
              <a:xfrm>
                <a:off x="948000" y="-469500"/>
                <a:ext cx="936000" cy="313185"/>
              </a:xfrm>
              <a:custGeom>
                <a:avLst/>
                <a:gdLst/>
                <a:ahLst/>
                <a:cxnLst/>
                <a:rect l="l" t="t" r="r" b="b"/>
                <a:pathLst>
                  <a:path w="936000" h="313185" fill="none">
                    <a:moveTo>
                      <a:pt x="0" y="0"/>
                    </a:moveTo>
                    <a:lnTo>
                      <a:pt x="0" y="313185"/>
                    </a:lnTo>
                  </a:path>
                  <a:path w="936000" h="313185" fill="none">
                    <a:moveTo>
                      <a:pt x="936000" y="0"/>
                    </a:moveTo>
                    <a:lnTo>
                      <a:pt x="936000" y="313185"/>
                    </a:lnTo>
                  </a:path>
                  <a:path w="936000" h="313185" fill="none">
                    <a:moveTo>
                      <a:pt x="0" y="0"/>
                    </a:moveTo>
                    <a:lnTo>
                      <a:pt x="936000" y="0"/>
                    </a:lnTo>
                  </a:path>
                  <a:path w="936000" h="313185" fill="none">
                    <a:moveTo>
                      <a:pt x="0" y="313185"/>
                    </a:moveTo>
                    <a:lnTo>
                      <a:pt x="936000" y="313185"/>
                    </a:lnTo>
                  </a:path>
                  <a:path w="936000" h="313185" stroke="0">
                    <a:moveTo>
                      <a:pt x="0" y="0"/>
                    </a:moveTo>
                    <a:lnTo>
                      <a:pt x="0" y="313185"/>
                    </a:lnTo>
                    <a:lnTo>
                      <a:pt x="936000" y="313185"/>
                    </a:lnTo>
                    <a:lnTo>
                      <a:pt x="936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处理</a:t>
                </a:r>
                <a:endParaRPr lang="zh-CN" sz="1050" kern="100">
                  <a:effectLst/>
                  <a:latin typeface="Calibri"/>
                  <a:ea typeface="宋体"/>
                  <a:cs typeface="Times New Roman"/>
                </a:endParaRPr>
              </a:p>
            </p:txBody>
          </p:sp>
          <p:sp>
            <p:nvSpPr>
              <p:cNvPr id="24" name="Text 5"/>
              <p:cNvSpPr/>
              <p:nvPr/>
            </p:nvSpPr>
            <p:spPr>
              <a:xfrm>
                <a:off x="948000" y="-156315"/>
                <a:ext cx="936000" cy="1179418"/>
              </a:xfrm>
              <a:custGeom>
                <a:avLst/>
                <a:gdLst/>
                <a:ahLst/>
                <a:cxnLst/>
                <a:rect l="l" t="t" r="r" b="b"/>
                <a:pathLst>
                  <a:path w="936000" h="1179418" fill="none">
                    <a:moveTo>
                      <a:pt x="0" y="0"/>
                    </a:moveTo>
                    <a:lnTo>
                      <a:pt x="0" y="1179418"/>
                    </a:lnTo>
                  </a:path>
                  <a:path w="936000" h="1179418" fill="none">
                    <a:moveTo>
                      <a:pt x="936000" y="0"/>
                    </a:moveTo>
                    <a:lnTo>
                      <a:pt x="936000" y="1179418"/>
                    </a:lnTo>
                  </a:path>
                  <a:path w="936000" h="1179418" fill="none">
                    <a:moveTo>
                      <a:pt x="0" y="0"/>
                    </a:moveTo>
                    <a:lnTo>
                      <a:pt x="936000" y="0"/>
                    </a:lnTo>
                  </a:path>
                  <a:path w="936000" h="1179418" fill="none">
                    <a:moveTo>
                      <a:pt x="0" y="1179418"/>
                    </a:moveTo>
                    <a:lnTo>
                      <a:pt x="936000" y="1179418"/>
                    </a:lnTo>
                  </a:path>
                  <a:path w="936000" h="1179418" stroke="0">
                    <a:moveTo>
                      <a:pt x="0" y="0"/>
                    </a:moveTo>
                    <a:lnTo>
                      <a:pt x="0" y="1179418"/>
                    </a:lnTo>
                    <a:lnTo>
                      <a:pt x="936000" y="1179418"/>
                    </a:lnTo>
                    <a:lnTo>
                      <a:pt x="936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用户登录管理</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管理员登录管理</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数据库保存修改信息</a:t>
                </a:r>
                <a:endParaRPr lang="zh-CN" sz="1050" kern="100">
                  <a:effectLst/>
                  <a:latin typeface="Calibri"/>
                  <a:ea typeface="宋体"/>
                  <a:cs typeface="Times New Roman"/>
                </a:endParaRPr>
              </a:p>
              <a:p>
                <a:pPr algn="l">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p:txBody>
          </p:sp>
        </p:grpSp>
        <p:sp>
          <p:nvSpPr>
            <p:cNvPr id="5" name="ConnectLine"/>
            <p:cNvSpPr/>
            <p:nvPr/>
          </p:nvSpPr>
          <p:spPr>
            <a:xfrm>
              <a:off x="30000" y="84000"/>
              <a:ext cx="906000" cy="6000"/>
            </a:xfrm>
            <a:custGeom>
              <a:avLst/>
              <a:gdLst/>
              <a:ahLst/>
              <a:cxnLst/>
              <a:rect l="0" t="0" r="0" b="0"/>
              <a:pathLst>
                <a:path w="906000" h="6000" fill="none">
                  <a:moveTo>
                    <a:pt x="0" y="0"/>
                  </a:moveTo>
                  <a:lnTo>
                    <a:pt x="906000" y="0"/>
                  </a:lnTo>
                </a:path>
              </a:pathLst>
            </a:custGeom>
            <a:noFill/>
            <a:ln w="6000" cap="flat">
              <a:solidFill>
                <a:srgbClr val="236EA1"/>
              </a:solidFill>
              <a:bevel/>
              <a:tailEnd type="stealth" w="med" len="med"/>
            </a:ln>
          </p:spPr>
          <p:txBody>
            <a:bodyPr/>
            <a:lstStyle/>
            <a:p>
              <a:endParaRPr lang="zh-CN" altLang="en-US"/>
            </a:p>
          </p:txBody>
        </p:sp>
        <p:sp>
          <p:nvSpPr>
            <p:cNvPr id="6" name="ConnectLine"/>
            <p:cNvSpPr/>
            <p:nvPr/>
          </p:nvSpPr>
          <p:spPr>
            <a:xfrm>
              <a:off x="30000" y="391907"/>
              <a:ext cx="918000" cy="6000"/>
            </a:xfrm>
            <a:custGeom>
              <a:avLst/>
              <a:gdLst/>
              <a:ahLst/>
              <a:cxnLst/>
              <a:rect l="0" t="0" r="0" b="0"/>
              <a:pathLst>
                <a:path w="918000" h="6000" fill="none">
                  <a:moveTo>
                    <a:pt x="0" y="0"/>
                  </a:moveTo>
                  <a:lnTo>
                    <a:pt x="918000" y="0"/>
                  </a:lnTo>
                </a:path>
              </a:pathLst>
            </a:custGeom>
            <a:noFill/>
            <a:ln w="6000" cap="flat">
              <a:solidFill>
                <a:srgbClr val="236EA1"/>
              </a:solidFill>
              <a:bevel/>
              <a:tailEnd type="stealth" w="med" len="med"/>
            </a:ln>
          </p:spPr>
          <p:txBody>
            <a:bodyPr/>
            <a:lstStyle/>
            <a:p>
              <a:endParaRPr lang="zh-CN" altLang="en-US"/>
            </a:p>
          </p:txBody>
        </p:sp>
        <p:sp>
          <p:nvSpPr>
            <p:cNvPr id="7" name="ConnectLine"/>
            <p:cNvSpPr/>
            <p:nvPr/>
          </p:nvSpPr>
          <p:spPr>
            <a:xfrm>
              <a:off x="30000" y="678000"/>
              <a:ext cx="906000" cy="6000"/>
            </a:xfrm>
            <a:custGeom>
              <a:avLst/>
              <a:gdLst/>
              <a:ahLst/>
              <a:cxnLst/>
              <a:rect l="0" t="0" r="0" b="0"/>
              <a:pathLst>
                <a:path w="906000" h="6000" fill="none">
                  <a:moveTo>
                    <a:pt x="0" y="0"/>
                  </a:moveTo>
                  <a:lnTo>
                    <a:pt x="906000" y="0"/>
                  </a:lnTo>
                </a:path>
              </a:pathLst>
            </a:custGeom>
            <a:noFill/>
            <a:ln w="6000" cap="flat">
              <a:solidFill>
                <a:srgbClr val="236EA1"/>
              </a:solidFill>
              <a:bevel/>
              <a:tailEnd type="stealth" w="med" len="med"/>
            </a:ln>
          </p:spPr>
          <p:txBody>
            <a:bodyPr/>
            <a:lstStyle/>
            <a:p>
              <a:endParaRPr lang="zh-CN" altLang="en-US"/>
            </a:p>
          </p:txBody>
        </p:sp>
        <p:grpSp>
          <p:nvGrpSpPr>
            <p:cNvPr id="8" name="组合 7"/>
            <p:cNvGrpSpPr/>
            <p:nvPr/>
          </p:nvGrpSpPr>
          <p:grpSpPr>
            <a:xfrm>
              <a:off x="2802000" y="-469500"/>
              <a:ext cx="936000" cy="1492604"/>
              <a:chOff x="2802000" y="-469500"/>
              <a:chExt cx="936000" cy="1492604"/>
            </a:xfrm>
          </p:grpSpPr>
          <p:sp>
            <p:nvSpPr>
              <p:cNvPr id="21" name="Text 6"/>
              <p:cNvSpPr/>
              <p:nvPr/>
            </p:nvSpPr>
            <p:spPr>
              <a:xfrm>
                <a:off x="2802000" y="-469500"/>
                <a:ext cx="936000" cy="313184"/>
              </a:xfrm>
              <a:custGeom>
                <a:avLst/>
                <a:gdLst/>
                <a:ahLst/>
                <a:cxnLst/>
                <a:rect l="l" t="t" r="r" b="b"/>
                <a:pathLst>
                  <a:path w="936000" h="313184" fill="none">
                    <a:moveTo>
                      <a:pt x="0" y="0"/>
                    </a:moveTo>
                    <a:lnTo>
                      <a:pt x="0" y="313184"/>
                    </a:lnTo>
                  </a:path>
                  <a:path w="936000" h="313184" fill="none">
                    <a:moveTo>
                      <a:pt x="936000" y="0"/>
                    </a:moveTo>
                    <a:lnTo>
                      <a:pt x="936000" y="313184"/>
                    </a:lnTo>
                  </a:path>
                  <a:path w="936000" h="313184" fill="none">
                    <a:moveTo>
                      <a:pt x="0" y="0"/>
                    </a:moveTo>
                    <a:lnTo>
                      <a:pt x="936000" y="0"/>
                    </a:lnTo>
                  </a:path>
                  <a:path w="936000" h="313184" fill="none">
                    <a:moveTo>
                      <a:pt x="0" y="313184"/>
                    </a:moveTo>
                    <a:lnTo>
                      <a:pt x="936000" y="313184"/>
                    </a:lnTo>
                  </a:path>
                  <a:path w="936000" h="313184" stroke="0">
                    <a:moveTo>
                      <a:pt x="0" y="0"/>
                    </a:moveTo>
                    <a:lnTo>
                      <a:pt x="0" y="313184"/>
                    </a:lnTo>
                    <a:lnTo>
                      <a:pt x="936000" y="313184"/>
                    </a:lnTo>
                    <a:lnTo>
                      <a:pt x="936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输出</a:t>
                </a:r>
                <a:endParaRPr lang="zh-CN" sz="1050" kern="100">
                  <a:effectLst/>
                  <a:latin typeface="Calibri"/>
                  <a:ea typeface="宋体"/>
                  <a:cs typeface="Times New Roman"/>
                </a:endParaRPr>
              </a:p>
            </p:txBody>
          </p:sp>
          <p:sp>
            <p:nvSpPr>
              <p:cNvPr id="22" name="Text 7"/>
              <p:cNvSpPr/>
              <p:nvPr/>
            </p:nvSpPr>
            <p:spPr>
              <a:xfrm>
                <a:off x="2802000" y="-156316"/>
                <a:ext cx="936000" cy="1179420"/>
              </a:xfrm>
              <a:custGeom>
                <a:avLst/>
                <a:gdLst/>
                <a:ahLst/>
                <a:cxnLst/>
                <a:rect l="l" t="t" r="r" b="b"/>
                <a:pathLst>
                  <a:path w="936000" h="1179420" fill="none">
                    <a:moveTo>
                      <a:pt x="0" y="0"/>
                    </a:moveTo>
                    <a:lnTo>
                      <a:pt x="0" y="1179420"/>
                    </a:lnTo>
                  </a:path>
                  <a:path w="936000" h="1179420" fill="none">
                    <a:moveTo>
                      <a:pt x="936000" y="0"/>
                    </a:moveTo>
                    <a:lnTo>
                      <a:pt x="936000" y="1179420"/>
                    </a:lnTo>
                  </a:path>
                  <a:path w="936000" h="1179420" fill="none">
                    <a:moveTo>
                      <a:pt x="0" y="0"/>
                    </a:moveTo>
                    <a:lnTo>
                      <a:pt x="936000" y="0"/>
                    </a:lnTo>
                  </a:path>
                  <a:path w="936000" h="1179420" fill="none">
                    <a:moveTo>
                      <a:pt x="0" y="1179420"/>
                    </a:moveTo>
                    <a:lnTo>
                      <a:pt x="936000" y="1179420"/>
                    </a:lnTo>
                  </a:path>
                  <a:path w="936000" h="1179420" stroke="0">
                    <a:moveTo>
                      <a:pt x="0" y="0"/>
                    </a:moveTo>
                    <a:lnTo>
                      <a:pt x="0" y="1179420"/>
                    </a:lnTo>
                    <a:lnTo>
                      <a:pt x="936000" y="1179420"/>
                    </a:lnTo>
                    <a:lnTo>
                      <a:pt x="936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用户首页</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管理员界面</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修改后的个人信息</a:t>
                </a:r>
                <a:endParaRPr lang="zh-CN" sz="1050" kern="100">
                  <a:effectLst/>
                  <a:latin typeface="Calibri"/>
                  <a:ea typeface="宋体"/>
                  <a:cs typeface="Times New Roman"/>
                </a:endParaRPr>
              </a:p>
              <a:p>
                <a:pPr algn="l">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p:txBody>
          </p:sp>
        </p:grpSp>
        <p:sp>
          <p:nvSpPr>
            <p:cNvPr id="9" name="ConnectLine"/>
            <p:cNvSpPr/>
            <p:nvPr/>
          </p:nvSpPr>
          <p:spPr>
            <a:xfrm>
              <a:off x="1890000" y="66000"/>
              <a:ext cx="906000" cy="6000"/>
            </a:xfrm>
            <a:custGeom>
              <a:avLst/>
              <a:gdLst/>
              <a:ahLst/>
              <a:cxnLst/>
              <a:rect l="0" t="0" r="0" b="0"/>
              <a:pathLst>
                <a:path w="906000" h="6000" fill="none">
                  <a:moveTo>
                    <a:pt x="0" y="0"/>
                  </a:moveTo>
                  <a:lnTo>
                    <a:pt x="906000" y="0"/>
                  </a:lnTo>
                </a:path>
              </a:pathLst>
            </a:custGeom>
            <a:noFill/>
            <a:ln w="6000" cap="flat">
              <a:solidFill>
                <a:srgbClr val="236EA1"/>
              </a:solidFill>
              <a:bevel/>
              <a:tailEnd type="stealth" w="med" len="med"/>
            </a:ln>
          </p:spPr>
          <p:txBody>
            <a:bodyPr/>
            <a:lstStyle/>
            <a:p>
              <a:endParaRPr lang="zh-CN" altLang="en-US"/>
            </a:p>
          </p:txBody>
        </p:sp>
        <p:sp>
          <p:nvSpPr>
            <p:cNvPr id="10" name="ConnectLine"/>
            <p:cNvSpPr/>
            <p:nvPr/>
          </p:nvSpPr>
          <p:spPr>
            <a:xfrm>
              <a:off x="1890000" y="373908"/>
              <a:ext cx="918000" cy="6000"/>
            </a:xfrm>
            <a:custGeom>
              <a:avLst/>
              <a:gdLst/>
              <a:ahLst/>
              <a:cxnLst/>
              <a:rect l="0" t="0" r="0" b="0"/>
              <a:pathLst>
                <a:path w="918000" h="6000" fill="none">
                  <a:moveTo>
                    <a:pt x="0" y="0"/>
                  </a:moveTo>
                  <a:lnTo>
                    <a:pt x="918000" y="0"/>
                  </a:lnTo>
                </a:path>
              </a:pathLst>
            </a:custGeom>
            <a:noFill/>
            <a:ln w="6000" cap="flat">
              <a:solidFill>
                <a:srgbClr val="236EA1"/>
              </a:solidFill>
              <a:bevel/>
              <a:tailEnd type="stealth" w="med" len="med"/>
            </a:ln>
          </p:spPr>
          <p:txBody>
            <a:bodyPr/>
            <a:lstStyle/>
            <a:p>
              <a:endParaRPr lang="zh-CN" altLang="en-US"/>
            </a:p>
          </p:txBody>
        </p:sp>
        <p:sp>
          <p:nvSpPr>
            <p:cNvPr id="11" name="ConnectLine"/>
            <p:cNvSpPr/>
            <p:nvPr/>
          </p:nvSpPr>
          <p:spPr>
            <a:xfrm>
              <a:off x="1890000" y="660000"/>
              <a:ext cx="906000" cy="6000"/>
            </a:xfrm>
            <a:custGeom>
              <a:avLst/>
              <a:gdLst/>
              <a:ahLst/>
              <a:cxnLst/>
              <a:rect l="0" t="0" r="0" b="0"/>
              <a:pathLst>
                <a:path w="906000" h="6000" fill="none">
                  <a:moveTo>
                    <a:pt x="0" y="0"/>
                  </a:moveTo>
                  <a:lnTo>
                    <a:pt x="906000" y="0"/>
                  </a:lnTo>
                </a:path>
              </a:pathLst>
            </a:custGeom>
            <a:noFill/>
            <a:ln w="6000" cap="flat">
              <a:solidFill>
                <a:srgbClr val="236EA1"/>
              </a:solidFill>
              <a:bevel/>
              <a:tailEnd type="stealth" w="med" len="med"/>
            </a:ln>
          </p:spPr>
          <p:txBody>
            <a:bodyPr/>
            <a:lstStyle/>
            <a:p>
              <a:endParaRPr lang="zh-CN" altLang="en-US"/>
            </a:p>
          </p:txBody>
        </p:sp>
        <p:sp>
          <p:nvSpPr>
            <p:cNvPr id="12" name="Text 8"/>
            <p:cNvSpPr txBox="1"/>
            <p:nvPr/>
          </p:nvSpPr>
          <p:spPr>
            <a:xfrm>
              <a:off x="0" y="0"/>
              <a:ext cx="2838000" cy="1464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3" name="Text 9"/>
            <p:cNvSpPr txBox="1"/>
            <p:nvPr/>
          </p:nvSpPr>
          <p:spPr>
            <a:xfrm>
              <a:off x="0" y="366000"/>
              <a:ext cx="2838000" cy="1464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4" name="Text 10"/>
            <p:cNvSpPr txBox="1"/>
            <p:nvPr/>
          </p:nvSpPr>
          <p:spPr>
            <a:xfrm>
              <a:off x="0" y="585600"/>
              <a:ext cx="2838000" cy="1464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5" name="Text 11"/>
            <p:cNvSpPr txBox="1"/>
            <p:nvPr/>
          </p:nvSpPr>
          <p:spPr>
            <a:xfrm>
              <a:off x="0" y="0"/>
              <a:ext cx="2838000" cy="1464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6" name="Text 12"/>
            <p:cNvSpPr txBox="1"/>
            <p:nvPr/>
          </p:nvSpPr>
          <p:spPr>
            <a:xfrm>
              <a:off x="0" y="366000"/>
              <a:ext cx="2838000" cy="1464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7" name="Text 13"/>
            <p:cNvSpPr txBox="1"/>
            <p:nvPr/>
          </p:nvSpPr>
          <p:spPr>
            <a:xfrm>
              <a:off x="0" y="585600"/>
              <a:ext cx="2838000" cy="1464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8" name="Text 14"/>
            <p:cNvSpPr txBox="1"/>
            <p:nvPr/>
          </p:nvSpPr>
          <p:spPr>
            <a:xfrm>
              <a:off x="0" y="0"/>
              <a:ext cx="2838000" cy="1464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9" name="Text 15"/>
            <p:cNvSpPr txBox="1"/>
            <p:nvPr/>
          </p:nvSpPr>
          <p:spPr>
            <a:xfrm>
              <a:off x="0" y="366000"/>
              <a:ext cx="2838000" cy="1464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0" name="Text 16"/>
            <p:cNvSpPr txBox="1"/>
            <p:nvPr/>
          </p:nvSpPr>
          <p:spPr>
            <a:xfrm>
              <a:off x="0" y="585600"/>
              <a:ext cx="2838000" cy="1464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grpSp>
      <p:sp>
        <p:nvSpPr>
          <p:cNvPr id="27" name="文本框 3"/>
          <p:cNvSpPr txBox="1"/>
          <p:nvPr/>
        </p:nvSpPr>
        <p:spPr>
          <a:xfrm>
            <a:off x="3779912" y="209626"/>
            <a:ext cx="1082348" cy="523220"/>
          </a:xfrm>
          <a:prstGeom prst="rect">
            <a:avLst/>
          </a:prstGeom>
          <a:noFill/>
        </p:spPr>
        <p:txBody>
          <a:bodyPr wrap="none" rtlCol="0">
            <a:spAutoFit/>
          </a:bodyPr>
          <a:lstStyle/>
          <a:p>
            <a:pPr algn="ctr"/>
            <a:r>
              <a:rPr lang="en-US" altLang="zh-CN" sz="2800" dirty="0">
                <a:latin typeface="隶书" panose="02010509060101010101" pitchFamily="49" charset="-122"/>
                <a:ea typeface="隶书" panose="02010509060101010101" pitchFamily="49" charset="-122"/>
              </a:rPr>
              <a:t>IPO</a:t>
            </a:r>
            <a:r>
              <a:rPr lang="zh-CN" altLang="en-US" sz="2800" dirty="0">
                <a:latin typeface="隶书" panose="02010509060101010101" pitchFamily="49" charset="-122"/>
                <a:ea typeface="隶书" panose="02010509060101010101" pitchFamily="49" charset="-122"/>
              </a:rPr>
              <a:t>图</a:t>
            </a:r>
          </a:p>
        </p:txBody>
      </p:sp>
    </p:spTree>
    <p:extLst>
      <p:ext uri="{BB962C8B-B14F-4D97-AF65-F5344CB8AC3E}">
        <p14:creationId xmlns:p14="http://schemas.microsoft.com/office/powerpoint/2010/main" val="4121560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圆角矩形 18"/>
          <p:cNvSpPr/>
          <p:nvPr/>
        </p:nvSpPr>
        <p:spPr>
          <a:xfrm>
            <a:off x="1803486" y="2931790"/>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843808" y="123478"/>
            <a:ext cx="3188052" cy="553998"/>
          </a:xfrm>
          <a:prstGeom prst="rect">
            <a:avLst/>
          </a:prstGeom>
          <a:noFill/>
        </p:spPr>
        <p:txBody>
          <a:bodyPr wrap="none" rtlCol="0">
            <a:spAutoFit/>
          </a:bodyPr>
          <a:lstStyle/>
          <a:p>
            <a:r>
              <a:rPr lang="zh-CN" altLang="en-US" sz="3000" dirty="0">
                <a:solidFill>
                  <a:schemeClr val="accent2"/>
                </a:solidFill>
                <a:latin typeface="微软雅黑" panose="020B0503020204020204" pitchFamily="34" charset="-122"/>
                <a:ea typeface="微软雅黑" panose="020B0503020204020204" pitchFamily="34" charset="-122"/>
              </a:rPr>
              <a:t>目录</a:t>
            </a:r>
            <a:r>
              <a:rPr lang="en-US" altLang="zh-CN" sz="3000" dirty="0">
                <a:solidFill>
                  <a:schemeClr val="accent2"/>
                </a:solidFill>
                <a:latin typeface="微软雅黑" panose="020B0503020204020204" pitchFamily="34" charset="-122"/>
                <a:ea typeface="微软雅黑" panose="020B0503020204020204" pitchFamily="34" charset="-122"/>
              </a:rPr>
              <a:t>/CONTENTS</a:t>
            </a:r>
            <a:endParaRPr lang="zh-CN" altLang="en-US" sz="3000" dirty="0">
              <a:solidFill>
                <a:schemeClr val="accent2"/>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1806344" y="1563638"/>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3662658" y="3003798"/>
            <a:ext cx="1175322" cy="338554"/>
          </a:xfrm>
          <a:prstGeom prst="rect">
            <a:avLst/>
          </a:prstGeom>
          <a:noFill/>
        </p:spPr>
        <p:txBody>
          <a:bodyPr wrap="non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4.</a:t>
            </a:r>
            <a:r>
              <a:rPr lang="zh-CN" altLang="en-US" sz="1600" dirty="0">
                <a:solidFill>
                  <a:schemeClr val="bg1"/>
                </a:solidFill>
                <a:latin typeface="微软雅黑" panose="020B0503020204020204" pitchFamily="34" charset="-122"/>
                <a:ea typeface="微软雅黑" panose="020B0503020204020204" pitchFamily="34" charset="-122"/>
              </a:rPr>
              <a:t>图形描述</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1806344" y="2211710"/>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3709418" y="1635646"/>
            <a:ext cx="1175323" cy="338554"/>
          </a:xfrm>
          <a:prstGeom prst="rect">
            <a:avLst/>
          </a:prstGeom>
          <a:noFill/>
        </p:spPr>
        <p:txBody>
          <a:bodyPr wrap="non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用户需求</a:t>
            </a:r>
          </a:p>
        </p:txBody>
      </p:sp>
      <p:sp>
        <p:nvSpPr>
          <p:cNvPr id="18" name="TextBox 17"/>
          <p:cNvSpPr txBox="1"/>
          <p:nvPr/>
        </p:nvSpPr>
        <p:spPr>
          <a:xfrm>
            <a:off x="3709418" y="2283718"/>
            <a:ext cx="1136850" cy="338554"/>
          </a:xfrm>
          <a:prstGeom prst="rect">
            <a:avLst/>
          </a:prstGeom>
          <a:noFill/>
        </p:spPr>
        <p:txBody>
          <a:bodyPr wrap="non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3.SRS</a:t>
            </a:r>
            <a:r>
              <a:rPr lang="zh-CN" altLang="en-US" sz="1600" dirty="0">
                <a:solidFill>
                  <a:schemeClr val="bg1"/>
                </a:solidFill>
                <a:latin typeface="微软雅黑" panose="020B0503020204020204" pitchFamily="34" charset="-122"/>
                <a:ea typeface="微软雅黑" panose="020B0503020204020204" pitchFamily="34" charset="-122"/>
              </a:rPr>
              <a:t>文档</a:t>
            </a:r>
          </a:p>
        </p:txBody>
      </p:sp>
      <p:sp>
        <p:nvSpPr>
          <p:cNvPr id="20" name="圆角矩形 19"/>
          <p:cNvSpPr/>
          <p:nvPr/>
        </p:nvSpPr>
        <p:spPr>
          <a:xfrm>
            <a:off x="1829545" y="843558"/>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pic>
        <p:nvPicPr>
          <p:cNvPr id="33" name="背景音乐11_小清新《美好未来》.wav">
            <a:hlinkClick r:id="" action="ppaction://media"/>
          </p:cNvPr>
          <p:cNvPicPr>
            <a:picLocks noChangeAspect="1"/>
          </p:cNvPicPr>
          <p:nvPr>
            <a:audioFile r:link="rId1"/>
            <p:extLst>
              <p:ext uri="{DAA4B4D4-6D71-4841-9C94-3DE7FCFB9230}">
                <p14:media xmlns:p14="http://schemas.microsoft.com/office/powerpoint/2010/main" r:embed="rId2">
                  <p14:trim end="4931.380859"/>
                </p14:media>
              </p:ext>
            </p:extLst>
          </p:nvPr>
        </p:nvPicPr>
        <p:blipFill>
          <a:blip r:embed="rId5" cstate="print"/>
          <a:stretch>
            <a:fillRect/>
          </a:stretch>
        </p:blipFill>
        <p:spPr>
          <a:xfrm>
            <a:off x="9773344" y="-921221"/>
            <a:ext cx="609600" cy="609600"/>
          </a:xfrm>
          <a:prstGeom prst="rect">
            <a:avLst/>
          </a:prstGeom>
        </p:spPr>
      </p:pic>
      <p:sp>
        <p:nvSpPr>
          <p:cNvPr id="21" name="TextBox 20"/>
          <p:cNvSpPr txBox="1"/>
          <p:nvPr/>
        </p:nvSpPr>
        <p:spPr>
          <a:xfrm>
            <a:off x="3213470" y="915566"/>
            <a:ext cx="1996060" cy="338554"/>
          </a:xfrm>
          <a:prstGeom prst="rect">
            <a:avLst/>
          </a:prstGeom>
          <a:noFill/>
        </p:spPr>
        <p:txBody>
          <a:bodyPr wrap="non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1.</a:t>
            </a:r>
            <a:r>
              <a:rPr lang="zh-CN" altLang="en-US" sz="1600" dirty="0">
                <a:solidFill>
                  <a:schemeClr val="bg1"/>
                </a:solidFill>
                <a:latin typeface="微软雅黑" panose="020B0503020204020204" pitchFamily="34" charset="-122"/>
                <a:ea typeface="微软雅黑" panose="020B0503020204020204" pitchFamily="34" charset="-122"/>
              </a:rPr>
              <a:t>系统综合要求分析</a:t>
            </a:r>
          </a:p>
        </p:txBody>
      </p:sp>
      <p:sp>
        <p:nvSpPr>
          <p:cNvPr id="30" name="圆角矩形 29"/>
          <p:cNvSpPr/>
          <p:nvPr/>
        </p:nvSpPr>
        <p:spPr>
          <a:xfrm>
            <a:off x="1806344" y="3723878"/>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3623839" y="3788627"/>
            <a:ext cx="1175322" cy="338554"/>
          </a:xfrm>
          <a:prstGeom prst="rect">
            <a:avLst/>
          </a:prstGeom>
          <a:noFill/>
        </p:spPr>
        <p:txBody>
          <a:bodyPr wrap="non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5.</a:t>
            </a:r>
            <a:r>
              <a:rPr lang="zh-CN" altLang="en-US" sz="1600" dirty="0">
                <a:solidFill>
                  <a:schemeClr val="bg1"/>
                </a:solidFill>
                <a:latin typeface="微软雅黑" panose="020B0503020204020204" pitchFamily="34" charset="-122"/>
                <a:ea typeface="微软雅黑" panose="020B0503020204020204" pitchFamily="34" charset="-122"/>
              </a:rPr>
              <a:t>小组评价</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push dir="u"/>
  </p:transition>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3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a:spLocks noChangeArrowheads="1"/>
          </p:cNvSpPr>
          <p:nvPr/>
        </p:nvSpPr>
        <p:spPr bwMode="auto">
          <a:xfrm>
            <a:off x="34320" y="123478"/>
            <a:ext cx="4393664" cy="315999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注册模块</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用户模块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由下列模块调用：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主界面模块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输入：用户名、密码、密码确认</a:t>
            </a:r>
          </a:p>
          <a:p>
            <a:pPr algn="l">
              <a:spcAft>
                <a:spcPts val="0"/>
              </a:spcAft>
            </a:pPr>
            <a:r>
              <a:rPr lang="zh-CN" sz="1050" kern="100" dirty="0">
                <a:effectLst/>
                <a:latin typeface="Calibri"/>
                <a:ea typeface="宋体"/>
                <a:cs typeface="Times New Roman"/>
              </a:rPr>
              <a:t>输出：注册结果、更新用户信息主文件</a:t>
            </a:r>
          </a:p>
          <a:p>
            <a:pPr algn="l">
              <a:spcAft>
                <a:spcPts val="0"/>
              </a:spcAft>
            </a:pPr>
            <a:r>
              <a:rPr lang="zh-CN" sz="1050" kern="100" dirty="0">
                <a:effectLst/>
                <a:latin typeface="Calibri"/>
                <a:ea typeface="宋体"/>
                <a:cs typeface="Times New Roman"/>
              </a:rPr>
              <a:t>处理内容：</a:t>
            </a:r>
            <a:r>
              <a:rPr lang="en-US" sz="1050" kern="100" dirty="0">
                <a:effectLst/>
                <a:latin typeface="Calibri"/>
                <a:ea typeface="宋体"/>
                <a:cs typeface="Times New Roman"/>
              </a:rPr>
              <a:t>If </a:t>
            </a:r>
            <a:r>
              <a:rPr lang="zh-CN" sz="1050" kern="100" dirty="0">
                <a:effectLst/>
                <a:latin typeface="Calibri"/>
                <a:ea typeface="宋体"/>
                <a:cs typeface="Times New Roman"/>
              </a:rPr>
              <a:t>用户名已存在</a:t>
            </a:r>
            <a:r>
              <a:rPr lang="en-US" sz="1050" kern="100" dirty="0">
                <a:effectLst/>
                <a:latin typeface="Calibri"/>
                <a:ea typeface="宋体"/>
                <a:cs typeface="Times New Roman"/>
              </a:rPr>
              <a:t> then </a:t>
            </a:r>
            <a:r>
              <a:rPr lang="zh-CN" sz="1050" kern="100" dirty="0">
                <a:effectLst/>
                <a:latin typeface="Calibri"/>
                <a:ea typeface="宋体"/>
                <a:cs typeface="Times New Roman"/>
              </a:rPr>
              <a:t>提示：该用户名已被注册</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用户名小于</a:t>
            </a:r>
            <a:r>
              <a:rPr lang="en-US" sz="1050" kern="100" dirty="0">
                <a:effectLst/>
                <a:latin typeface="Calibri"/>
                <a:ea typeface="宋体"/>
                <a:cs typeface="Times New Roman"/>
              </a:rPr>
              <a:t>2</a:t>
            </a:r>
            <a:r>
              <a:rPr lang="zh-CN" sz="1050" kern="100" dirty="0">
                <a:effectLst/>
                <a:latin typeface="Calibri"/>
                <a:ea typeface="宋体"/>
                <a:cs typeface="Times New Roman"/>
              </a:rPr>
              <a:t>字符</a:t>
            </a:r>
            <a:r>
              <a:rPr lang="en-US" sz="1050" kern="100" dirty="0">
                <a:effectLst/>
                <a:latin typeface="Calibri"/>
                <a:ea typeface="宋体"/>
                <a:cs typeface="Times New Roman"/>
              </a:rPr>
              <a:t> or </a:t>
            </a:r>
            <a:r>
              <a:rPr lang="zh-CN" sz="1050" kern="100" dirty="0">
                <a:effectLst/>
                <a:latin typeface="Calibri"/>
                <a:ea typeface="宋体"/>
                <a:cs typeface="Times New Roman"/>
              </a:rPr>
              <a:t>大于</a:t>
            </a:r>
            <a:r>
              <a:rPr lang="en-US" sz="1050" kern="100" dirty="0">
                <a:effectLst/>
                <a:latin typeface="Calibri"/>
                <a:ea typeface="宋体"/>
                <a:cs typeface="Times New Roman"/>
              </a:rPr>
              <a:t> 15</a:t>
            </a:r>
            <a:r>
              <a:rPr lang="zh-CN" sz="1050" kern="100" dirty="0">
                <a:effectLst/>
                <a:latin typeface="Calibri"/>
                <a:ea typeface="宋体"/>
                <a:cs typeface="Times New Roman"/>
              </a:rPr>
              <a:t>字符</a:t>
            </a:r>
            <a:r>
              <a:rPr lang="en-US" sz="1050" kern="100" dirty="0">
                <a:effectLst/>
                <a:latin typeface="Calibri"/>
                <a:ea typeface="宋体"/>
                <a:cs typeface="Times New Roman"/>
              </a:rPr>
              <a:t> then </a:t>
            </a:r>
            <a:r>
              <a:rPr lang="zh-CN" sz="1050" kern="100" dirty="0">
                <a:effectLst/>
                <a:latin typeface="Calibri"/>
                <a:ea typeface="宋体"/>
                <a:cs typeface="Times New Roman"/>
              </a:rPr>
              <a:t>提示：非法用户名</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用户名大于</a:t>
            </a:r>
            <a:r>
              <a:rPr lang="en-US" sz="1050" kern="100" dirty="0">
                <a:effectLst/>
                <a:latin typeface="Calibri"/>
                <a:ea typeface="宋体"/>
                <a:cs typeface="Times New Roman"/>
              </a:rPr>
              <a:t>2</a:t>
            </a:r>
            <a:r>
              <a:rPr lang="zh-CN" sz="1050" kern="100" dirty="0">
                <a:effectLst/>
                <a:latin typeface="Calibri"/>
                <a:ea typeface="宋体"/>
                <a:cs typeface="Times New Roman"/>
              </a:rPr>
              <a:t>字符</a:t>
            </a:r>
            <a:r>
              <a:rPr lang="en-US" sz="1050" kern="100" dirty="0">
                <a:effectLst/>
                <a:latin typeface="Calibri"/>
                <a:ea typeface="宋体"/>
                <a:cs typeface="Times New Roman"/>
              </a:rPr>
              <a:t> and </a:t>
            </a:r>
            <a:r>
              <a:rPr lang="zh-CN" sz="1050" kern="100" dirty="0">
                <a:effectLst/>
                <a:latin typeface="Calibri"/>
                <a:ea typeface="宋体"/>
                <a:cs typeface="Times New Roman"/>
              </a:rPr>
              <a:t>小于</a:t>
            </a:r>
            <a:r>
              <a:rPr lang="en-US" sz="1050" kern="100" dirty="0">
                <a:effectLst/>
                <a:latin typeface="Calibri"/>
                <a:ea typeface="宋体"/>
                <a:cs typeface="Times New Roman"/>
              </a:rPr>
              <a:t>15</a:t>
            </a:r>
            <a:r>
              <a:rPr lang="zh-CN" sz="1050" kern="100" dirty="0">
                <a:effectLst/>
                <a:latin typeface="Calibri"/>
                <a:ea typeface="宋体"/>
                <a:cs typeface="Times New Roman"/>
              </a:rPr>
              <a:t>字符</a:t>
            </a:r>
            <a:r>
              <a:rPr lang="en-US" sz="1050" kern="100" dirty="0">
                <a:effectLst/>
                <a:latin typeface="Calibri"/>
                <a:ea typeface="宋体"/>
                <a:cs typeface="Times New Roman"/>
              </a:rPr>
              <a:t> then </a:t>
            </a:r>
            <a:r>
              <a:rPr lang="zh-CN" sz="1050" kern="100" dirty="0">
                <a:effectLst/>
                <a:latin typeface="Calibri"/>
                <a:ea typeface="宋体"/>
                <a:cs typeface="Times New Roman"/>
              </a:rPr>
              <a:t>提示：该用户名可用</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密码小于</a:t>
            </a:r>
            <a:r>
              <a:rPr lang="en-US" sz="1050" kern="100" dirty="0">
                <a:effectLst/>
                <a:latin typeface="Calibri"/>
                <a:ea typeface="宋体"/>
                <a:cs typeface="Times New Roman"/>
              </a:rPr>
              <a:t>6</a:t>
            </a:r>
            <a:r>
              <a:rPr lang="zh-CN" sz="1050" kern="100" dirty="0">
                <a:effectLst/>
                <a:latin typeface="Calibri"/>
                <a:ea typeface="宋体"/>
                <a:cs typeface="Times New Roman"/>
              </a:rPr>
              <a:t>字符</a:t>
            </a:r>
            <a:r>
              <a:rPr lang="en-US" sz="1050" kern="100" dirty="0">
                <a:effectLst/>
                <a:latin typeface="Calibri"/>
                <a:ea typeface="宋体"/>
                <a:cs typeface="Times New Roman"/>
              </a:rPr>
              <a:t> or </a:t>
            </a:r>
            <a:r>
              <a:rPr lang="zh-CN" sz="1050" kern="100" dirty="0">
                <a:effectLst/>
                <a:latin typeface="Calibri"/>
                <a:ea typeface="宋体"/>
                <a:cs typeface="Times New Roman"/>
              </a:rPr>
              <a:t>大于</a:t>
            </a:r>
            <a:r>
              <a:rPr lang="en-US" sz="1050" kern="100" dirty="0">
                <a:effectLst/>
                <a:latin typeface="Calibri"/>
                <a:ea typeface="宋体"/>
                <a:cs typeface="Times New Roman"/>
              </a:rPr>
              <a:t>25</a:t>
            </a:r>
            <a:r>
              <a:rPr lang="zh-CN" sz="1050" kern="100" dirty="0">
                <a:effectLst/>
                <a:latin typeface="Calibri"/>
                <a:ea typeface="宋体"/>
                <a:cs typeface="Times New Roman"/>
              </a:rPr>
              <a:t>字符</a:t>
            </a:r>
            <a:r>
              <a:rPr lang="en-US" sz="1050" kern="100" dirty="0">
                <a:effectLst/>
                <a:latin typeface="Calibri"/>
                <a:ea typeface="宋体"/>
                <a:cs typeface="Times New Roman"/>
              </a:rPr>
              <a:t> then</a:t>
            </a:r>
            <a:r>
              <a:rPr lang="zh-CN" sz="1050" kern="100" dirty="0">
                <a:effectLst/>
                <a:latin typeface="Calibri"/>
                <a:ea typeface="宋体"/>
                <a:cs typeface="Times New Roman"/>
              </a:rPr>
              <a:t>提示：该密码不符合要求</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密码确认与原密码不匹配</a:t>
            </a:r>
            <a:r>
              <a:rPr lang="en-US" sz="1050" kern="100" dirty="0">
                <a:effectLst/>
                <a:latin typeface="Calibri"/>
                <a:ea typeface="宋体"/>
                <a:cs typeface="Times New Roman"/>
              </a:rPr>
              <a:t> then </a:t>
            </a:r>
            <a:r>
              <a:rPr lang="zh-CN" sz="1050" kern="100" dirty="0">
                <a:effectLst/>
                <a:latin typeface="Calibri"/>
                <a:ea typeface="宋体"/>
                <a:cs typeface="Times New Roman"/>
              </a:rPr>
              <a:t>提示：两次输入密码不一致</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昵称小于</a:t>
            </a:r>
            <a:r>
              <a:rPr lang="en-US" sz="1050" kern="100" dirty="0">
                <a:effectLst/>
                <a:latin typeface="Calibri"/>
                <a:ea typeface="宋体"/>
                <a:cs typeface="Times New Roman"/>
              </a:rPr>
              <a:t>2</a:t>
            </a:r>
            <a:r>
              <a:rPr lang="zh-CN" sz="1050" kern="100" dirty="0">
                <a:effectLst/>
                <a:latin typeface="Calibri"/>
                <a:ea typeface="宋体"/>
                <a:cs typeface="Times New Roman"/>
              </a:rPr>
              <a:t>字符</a:t>
            </a:r>
            <a:r>
              <a:rPr lang="en-US" sz="1050" kern="100" dirty="0">
                <a:effectLst/>
                <a:latin typeface="Calibri"/>
                <a:ea typeface="宋体"/>
                <a:cs typeface="Times New Roman"/>
              </a:rPr>
              <a:t> or </a:t>
            </a:r>
            <a:r>
              <a:rPr lang="zh-CN" sz="1050" kern="100" dirty="0">
                <a:effectLst/>
                <a:latin typeface="Calibri"/>
                <a:ea typeface="宋体"/>
                <a:cs typeface="Times New Roman"/>
              </a:rPr>
              <a:t>大于</a:t>
            </a:r>
            <a:r>
              <a:rPr lang="en-US" sz="1050" kern="100" dirty="0">
                <a:effectLst/>
                <a:latin typeface="Calibri"/>
                <a:ea typeface="宋体"/>
                <a:cs typeface="Times New Roman"/>
              </a:rPr>
              <a:t>20</a:t>
            </a:r>
            <a:r>
              <a:rPr lang="zh-CN" sz="1050" kern="100" dirty="0">
                <a:effectLst/>
                <a:latin typeface="Calibri"/>
                <a:ea typeface="宋体"/>
                <a:cs typeface="Times New Roman"/>
              </a:rPr>
              <a:t>字符</a:t>
            </a:r>
            <a:r>
              <a:rPr lang="en-US" sz="1050" kern="100" dirty="0">
                <a:effectLst/>
                <a:latin typeface="Calibri"/>
                <a:ea typeface="宋体"/>
                <a:cs typeface="Times New Roman"/>
              </a:rPr>
              <a:t> then </a:t>
            </a:r>
            <a:r>
              <a:rPr lang="zh-CN" sz="1050" kern="100" dirty="0">
                <a:effectLst/>
                <a:latin typeface="Calibri"/>
                <a:ea typeface="宋体"/>
                <a:cs typeface="Times New Roman"/>
              </a:rPr>
              <a:t>提示：非法昵称</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昵称大于</a:t>
            </a:r>
            <a:r>
              <a:rPr lang="en-US" sz="1050" kern="100" dirty="0">
                <a:effectLst/>
                <a:latin typeface="Calibri"/>
                <a:ea typeface="宋体"/>
                <a:cs typeface="Times New Roman"/>
              </a:rPr>
              <a:t>2</a:t>
            </a:r>
            <a:r>
              <a:rPr lang="zh-CN" sz="1050" kern="100" dirty="0">
                <a:effectLst/>
                <a:latin typeface="Calibri"/>
                <a:ea typeface="宋体"/>
                <a:cs typeface="Times New Roman"/>
              </a:rPr>
              <a:t>字符</a:t>
            </a:r>
            <a:r>
              <a:rPr lang="en-US" sz="1050" kern="100" dirty="0">
                <a:effectLst/>
                <a:latin typeface="Calibri"/>
                <a:ea typeface="宋体"/>
                <a:cs typeface="Times New Roman"/>
              </a:rPr>
              <a:t> and </a:t>
            </a:r>
            <a:r>
              <a:rPr lang="zh-CN" sz="1050" kern="100" dirty="0">
                <a:effectLst/>
                <a:latin typeface="Calibri"/>
                <a:ea typeface="宋体"/>
                <a:cs typeface="Times New Roman"/>
              </a:rPr>
              <a:t>小于</a:t>
            </a:r>
            <a:r>
              <a:rPr lang="en-US" sz="1050" kern="100" dirty="0">
                <a:effectLst/>
                <a:latin typeface="Calibri"/>
                <a:ea typeface="宋体"/>
                <a:cs typeface="Times New Roman"/>
              </a:rPr>
              <a:t>20</a:t>
            </a:r>
            <a:r>
              <a:rPr lang="zh-CN" sz="1050" kern="100" dirty="0">
                <a:effectLst/>
                <a:latin typeface="Calibri"/>
                <a:ea typeface="宋体"/>
                <a:cs typeface="Times New Roman"/>
              </a:rPr>
              <a:t>字符</a:t>
            </a:r>
            <a:r>
              <a:rPr lang="en-US" sz="1050" kern="100" dirty="0">
                <a:effectLst/>
                <a:latin typeface="Calibri"/>
                <a:ea typeface="宋体"/>
                <a:cs typeface="Times New Roman"/>
              </a:rPr>
              <a:t> then</a:t>
            </a:r>
            <a:r>
              <a:rPr lang="zh-CN" sz="1050" kern="100" dirty="0">
                <a:effectLst/>
                <a:latin typeface="Calibri"/>
                <a:ea typeface="宋体"/>
                <a:cs typeface="Times New Roman"/>
              </a:rPr>
              <a:t>提示：该昵称可用</a:t>
            </a:r>
          </a:p>
          <a:p>
            <a:pPr algn="l">
              <a:spcAft>
                <a:spcPts val="0"/>
              </a:spcAft>
            </a:pPr>
            <a:r>
              <a:rPr lang="zh-CN" sz="1050" kern="100" dirty="0">
                <a:effectLst/>
                <a:latin typeface="Calibri"/>
                <a:ea typeface="宋体"/>
                <a:cs typeface="Times New Roman"/>
              </a:rPr>
              <a:t>内部数据：用户信息主文件</a:t>
            </a:r>
          </a:p>
          <a:p>
            <a:pPr algn="l">
              <a:spcAft>
                <a:spcPts val="0"/>
              </a:spcAft>
            </a:pPr>
            <a:r>
              <a:rPr lang="zh-CN" sz="1050" kern="100" dirty="0">
                <a:effectLst/>
                <a:latin typeface="Calibri"/>
                <a:ea typeface="宋体"/>
                <a:cs typeface="Times New Roman"/>
              </a:rPr>
              <a:t>备注：无</a:t>
            </a:r>
          </a:p>
          <a:p>
            <a:pPr algn="l">
              <a:spcAft>
                <a:spcPts val="0"/>
              </a:spcAft>
            </a:pPr>
            <a:r>
              <a:rPr lang="zh-CN" sz="1050" kern="100" dirty="0">
                <a:effectLst/>
                <a:latin typeface="Calibri"/>
                <a:ea typeface="宋体"/>
                <a:cs typeface="Times New Roman"/>
              </a:rPr>
              <a:t>制作人：高兴欣</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a:p>
            <a:pPr algn="l">
              <a:spcAft>
                <a:spcPts val="0"/>
              </a:spcAft>
            </a:pPr>
            <a:r>
              <a:rPr lang="en-US" sz="1050" kern="100" dirty="0">
                <a:effectLst/>
                <a:latin typeface="Calibri"/>
                <a:ea typeface="宋体"/>
                <a:cs typeface="Times New Roman"/>
              </a:rPr>
              <a:t> </a:t>
            </a:r>
            <a:endParaRPr lang="zh-CN" sz="1050" kern="100" dirty="0">
              <a:effectLst/>
              <a:latin typeface="Calibri"/>
              <a:ea typeface="宋体"/>
              <a:cs typeface="Times New Roman"/>
            </a:endParaRPr>
          </a:p>
        </p:txBody>
      </p:sp>
      <p:sp>
        <p:nvSpPr>
          <p:cNvPr id="3" name="矩形 2"/>
          <p:cNvSpPr>
            <a:spLocks noChangeArrowheads="1"/>
          </p:cNvSpPr>
          <p:nvPr/>
        </p:nvSpPr>
        <p:spPr bwMode="auto">
          <a:xfrm>
            <a:off x="35496" y="3075806"/>
            <a:ext cx="4464496" cy="206769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时间轴模块</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时间轴模块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由下列模块调用：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功能模块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输入：事项种类及其详细信息</a:t>
            </a:r>
          </a:p>
          <a:p>
            <a:pPr algn="l">
              <a:spcAft>
                <a:spcPts val="0"/>
              </a:spcAft>
            </a:pPr>
            <a:r>
              <a:rPr lang="zh-CN" sz="1050" kern="100" dirty="0">
                <a:effectLst/>
                <a:latin typeface="Calibri"/>
                <a:ea typeface="宋体"/>
                <a:cs typeface="Times New Roman"/>
              </a:rPr>
              <a:t>输出：时间轴的排列情况</a:t>
            </a:r>
          </a:p>
          <a:p>
            <a:pPr algn="l">
              <a:spcAft>
                <a:spcPts val="0"/>
              </a:spcAft>
            </a:pPr>
            <a:r>
              <a:rPr lang="zh-CN" sz="1050" kern="100" dirty="0">
                <a:effectLst/>
                <a:latin typeface="Calibri"/>
                <a:ea typeface="宋体"/>
                <a:cs typeface="Times New Roman"/>
              </a:rPr>
              <a:t>处理内容：</a:t>
            </a:r>
          </a:p>
          <a:p>
            <a:pPr marL="533400" indent="26670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用户在输入详情界面点击“保存”</a:t>
            </a:r>
            <a:r>
              <a:rPr lang="en-US" sz="1050" kern="100" dirty="0">
                <a:effectLst/>
                <a:latin typeface="Calibri"/>
                <a:ea typeface="宋体"/>
                <a:cs typeface="Times New Roman"/>
              </a:rPr>
              <a:t>then </a:t>
            </a:r>
            <a:r>
              <a:rPr lang="zh-CN" sz="1050" kern="100" dirty="0">
                <a:effectLst/>
                <a:latin typeface="Calibri"/>
                <a:ea typeface="宋体"/>
                <a:cs typeface="Times New Roman"/>
              </a:rPr>
              <a:t>返回时间轴界面并显示相应事项及其时间</a:t>
            </a:r>
          </a:p>
          <a:p>
            <a:pPr algn="l">
              <a:spcAft>
                <a:spcPts val="0"/>
              </a:spcAft>
            </a:pPr>
            <a:r>
              <a:rPr lang="zh-CN" sz="1050" kern="100" dirty="0">
                <a:effectLst/>
                <a:latin typeface="Calibri"/>
                <a:ea typeface="宋体"/>
                <a:cs typeface="Times New Roman"/>
              </a:rPr>
              <a:t>内部数据：事项数据库主文件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制作人：高兴欣</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a:p>
            <a:pPr algn="l">
              <a:spcAft>
                <a:spcPts val="0"/>
              </a:spcAft>
            </a:pPr>
            <a:r>
              <a:rPr lang="en-US" sz="1050" kern="100" dirty="0">
                <a:effectLst/>
                <a:latin typeface="Calibri"/>
                <a:ea typeface="宋体"/>
                <a:cs typeface="Times New Roman"/>
              </a:rPr>
              <a:t> </a:t>
            </a:r>
            <a:endParaRPr lang="zh-CN" sz="1050" kern="100" dirty="0">
              <a:effectLst/>
              <a:latin typeface="Calibri"/>
              <a:ea typeface="宋体"/>
              <a:cs typeface="Times New Roman"/>
            </a:endParaRPr>
          </a:p>
        </p:txBody>
      </p:sp>
      <p:sp>
        <p:nvSpPr>
          <p:cNvPr id="4" name="矩形 3"/>
          <p:cNvSpPr>
            <a:spLocks noChangeArrowheads="1"/>
          </p:cNvSpPr>
          <p:nvPr/>
        </p:nvSpPr>
        <p:spPr bwMode="auto">
          <a:xfrm>
            <a:off x="4427984" y="123478"/>
            <a:ext cx="4572330" cy="2423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个人信息修改模块</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用户模块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由下列模块调用：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输入：新昵称、新密码、新密码确认</a:t>
            </a:r>
          </a:p>
          <a:p>
            <a:pPr algn="l">
              <a:spcAft>
                <a:spcPts val="0"/>
              </a:spcAft>
            </a:pPr>
            <a:r>
              <a:rPr lang="zh-CN" sz="1050" kern="100" dirty="0">
                <a:effectLst/>
                <a:latin typeface="Calibri"/>
                <a:ea typeface="宋体"/>
                <a:cs typeface="Times New Roman"/>
              </a:rPr>
              <a:t>输出：修改情况、用户信息主文件更新</a:t>
            </a:r>
          </a:p>
          <a:p>
            <a:pPr algn="l">
              <a:spcAft>
                <a:spcPts val="0"/>
              </a:spcAft>
            </a:pPr>
            <a:r>
              <a:rPr lang="zh-CN" sz="1050" kern="100" dirty="0">
                <a:effectLst/>
                <a:latin typeface="Calibri"/>
                <a:ea typeface="宋体"/>
                <a:cs typeface="Times New Roman"/>
              </a:rPr>
              <a:t>处理内容：</a:t>
            </a:r>
            <a:r>
              <a:rPr lang="en-US" sz="1050" kern="100" dirty="0">
                <a:effectLst/>
                <a:latin typeface="Calibri"/>
                <a:ea typeface="宋体"/>
                <a:cs typeface="Times New Roman"/>
              </a:rPr>
              <a:t> </a:t>
            </a:r>
            <a:endParaRPr lang="zh-CN" sz="1050" kern="100" dirty="0">
              <a:effectLst/>
              <a:latin typeface="Calibri"/>
              <a:ea typeface="宋体"/>
              <a:cs typeface="Times New Roman"/>
            </a:endParaRP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输入昵称少于</a:t>
            </a:r>
            <a:r>
              <a:rPr lang="en-US" sz="1050" kern="100" dirty="0">
                <a:effectLst/>
                <a:latin typeface="Calibri"/>
                <a:ea typeface="宋体"/>
                <a:cs typeface="Times New Roman"/>
              </a:rPr>
              <a:t>2</a:t>
            </a:r>
            <a:r>
              <a:rPr lang="zh-CN" sz="1050" kern="100" dirty="0">
                <a:effectLst/>
                <a:latin typeface="Calibri"/>
                <a:ea typeface="宋体"/>
                <a:cs typeface="Times New Roman"/>
              </a:rPr>
              <a:t>个字符多于</a:t>
            </a:r>
            <a:r>
              <a:rPr lang="en-US" sz="1050" kern="100" dirty="0">
                <a:effectLst/>
                <a:latin typeface="Calibri"/>
                <a:ea typeface="宋体"/>
                <a:cs typeface="Times New Roman"/>
              </a:rPr>
              <a:t>15</a:t>
            </a:r>
            <a:r>
              <a:rPr lang="zh-CN" sz="1050" kern="100" dirty="0">
                <a:effectLst/>
                <a:latin typeface="Calibri"/>
                <a:ea typeface="宋体"/>
                <a:cs typeface="Times New Roman"/>
              </a:rPr>
              <a:t>字符 </a:t>
            </a:r>
            <a:r>
              <a:rPr lang="en-US" sz="1050" kern="100" dirty="0">
                <a:effectLst/>
                <a:latin typeface="Calibri"/>
                <a:ea typeface="宋体"/>
                <a:cs typeface="Times New Roman"/>
              </a:rPr>
              <a:t>then </a:t>
            </a:r>
            <a:r>
              <a:rPr lang="zh-CN" sz="1050" kern="100" dirty="0">
                <a:effectLst/>
                <a:latin typeface="Calibri"/>
                <a:ea typeface="宋体"/>
                <a:cs typeface="Times New Roman"/>
              </a:rPr>
              <a:t>提示</a:t>
            </a:r>
            <a:r>
              <a:rPr lang="en-US" sz="1050" kern="100" dirty="0">
                <a:effectLst/>
                <a:latin typeface="Calibri"/>
                <a:ea typeface="宋体"/>
                <a:cs typeface="Times New Roman"/>
              </a:rPr>
              <a:t>”</a:t>
            </a:r>
            <a:r>
              <a:rPr lang="zh-CN" sz="1050" kern="100" dirty="0">
                <a:effectLst/>
                <a:latin typeface="Calibri"/>
                <a:ea typeface="宋体"/>
                <a:cs typeface="Times New Roman"/>
              </a:rPr>
              <a:t>非法昵称</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en-US" sz="1050" kern="100" dirty="0">
                <a:effectLst/>
                <a:latin typeface="Calibri"/>
                <a:ea typeface="宋体"/>
                <a:cs typeface="Times New Roman"/>
              </a:rPr>
              <a:t>		  If </a:t>
            </a:r>
            <a:r>
              <a:rPr lang="zh-CN" sz="1050" kern="100" dirty="0">
                <a:effectLst/>
                <a:latin typeface="Calibri"/>
                <a:ea typeface="宋体"/>
                <a:cs typeface="Times New Roman"/>
              </a:rPr>
              <a:t>输入密码少于</a:t>
            </a:r>
            <a:r>
              <a:rPr lang="en-US" sz="1050" kern="100" dirty="0">
                <a:effectLst/>
                <a:latin typeface="Calibri"/>
                <a:ea typeface="宋体"/>
                <a:cs typeface="Times New Roman"/>
              </a:rPr>
              <a:t>6</a:t>
            </a:r>
            <a:r>
              <a:rPr lang="zh-CN" sz="1050" kern="100" dirty="0">
                <a:effectLst/>
                <a:latin typeface="Calibri"/>
                <a:ea typeface="宋体"/>
                <a:cs typeface="Times New Roman"/>
              </a:rPr>
              <a:t>位字符多余</a:t>
            </a:r>
            <a:r>
              <a:rPr lang="en-US" sz="1050" kern="100" dirty="0">
                <a:effectLst/>
                <a:latin typeface="Calibri"/>
                <a:ea typeface="宋体"/>
                <a:cs typeface="Times New Roman"/>
              </a:rPr>
              <a:t>25</a:t>
            </a:r>
            <a:r>
              <a:rPr lang="zh-CN" sz="1050" kern="100" dirty="0">
                <a:effectLst/>
                <a:latin typeface="Calibri"/>
                <a:ea typeface="宋体"/>
                <a:cs typeface="Times New Roman"/>
              </a:rPr>
              <a:t>个字符 </a:t>
            </a:r>
            <a:r>
              <a:rPr lang="en-US" sz="1050" kern="100" dirty="0">
                <a:effectLst/>
                <a:latin typeface="Calibri"/>
                <a:ea typeface="宋体"/>
                <a:cs typeface="Times New Roman"/>
              </a:rPr>
              <a:t>then </a:t>
            </a:r>
            <a:r>
              <a:rPr lang="zh-CN" sz="1050" kern="100" dirty="0">
                <a:effectLst/>
                <a:latin typeface="Calibri"/>
                <a:ea typeface="宋体"/>
                <a:cs typeface="Times New Roman"/>
              </a:rPr>
              <a:t>提示</a:t>
            </a:r>
            <a:r>
              <a:rPr lang="en-US" sz="1050" kern="100" dirty="0">
                <a:effectLst/>
                <a:latin typeface="Calibri"/>
                <a:ea typeface="宋体"/>
                <a:cs typeface="Times New Roman"/>
              </a:rPr>
              <a:t>”</a:t>
            </a:r>
            <a:r>
              <a:rPr lang="zh-CN" sz="1050" kern="100" dirty="0">
                <a:effectLst/>
                <a:latin typeface="Calibri"/>
                <a:ea typeface="宋体"/>
                <a:cs typeface="Times New Roman"/>
              </a:rPr>
              <a:t>输入邮箱不符合</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内部数据：用户信息主文件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制作人：高兴欣</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a:p>
            <a:pPr algn="l">
              <a:spcAft>
                <a:spcPts val="0"/>
              </a:spcAft>
            </a:pPr>
            <a:r>
              <a:rPr lang="en-US" sz="1050" kern="100" dirty="0">
                <a:effectLst/>
                <a:latin typeface="Calibri"/>
                <a:ea typeface="宋体"/>
                <a:cs typeface="Times New Roman"/>
              </a:rPr>
              <a:t> </a:t>
            </a:r>
            <a:endParaRPr lang="zh-CN" sz="1050" kern="100" dirty="0">
              <a:effectLst/>
              <a:latin typeface="Calibri"/>
              <a:ea typeface="宋体"/>
              <a:cs typeface="Times New Roman"/>
            </a:endParaRPr>
          </a:p>
        </p:txBody>
      </p:sp>
      <p:sp>
        <p:nvSpPr>
          <p:cNvPr id="5" name="矩形 4"/>
          <p:cNvSpPr>
            <a:spLocks noChangeArrowheads="1"/>
          </p:cNvSpPr>
          <p:nvPr/>
        </p:nvSpPr>
        <p:spPr bwMode="auto">
          <a:xfrm>
            <a:off x="4427984" y="2547190"/>
            <a:ext cx="4572330" cy="261684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登录模块</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用户模块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由下列模块调用：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主界面模块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输入：用户名、密码</a:t>
            </a:r>
          </a:p>
          <a:p>
            <a:pPr algn="l">
              <a:spcAft>
                <a:spcPts val="0"/>
              </a:spcAft>
            </a:pPr>
            <a:r>
              <a:rPr lang="zh-CN" sz="1050" kern="100" dirty="0">
                <a:effectLst/>
                <a:latin typeface="Calibri"/>
                <a:ea typeface="宋体"/>
                <a:cs typeface="Times New Roman"/>
              </a:rPr>
              <a:t>输出：登录结果</a:t>
            </a:r>
          </a:p>
          <a:p>
            <a:pPr algn="l">
              <a:spcAft>
                <a:spcPts val="0"/>
              </a:spcAft>
            </a:pPr>
            <a:r>
              <a:rPr lang="zh-CN" sz="1050" kern="100" dirty="0">
                <a:effectLst/>
                <a:latin typeface="Calibri"/>
                <a:ea typeface="宋体"/>
                <a:cs typeface="Times New Roman"/>
              </a:rPr>
              <a:t>处理内容：</a:t>
            </a:r>
            <a:r>
              <a:rPr lang="en-US" sz="1050" kern="100" dirty="0">
                <a:effectLst/>
                <a:latin typeface="Calibri"/>
                <a:ea typeface="宋体"/>
                <a:cs typeface="Times New Roman"/>
              </a:rPr>
              <a:t>If </a:t>
            </a:r>
            <a:r>
              <a:rPr lang="zh-CN" sz="1050" kern="100" dirty="0">
                <a:effectLst/>
                <a:latin typeface="Calibri"/>
                <a:ea typeface="宋体"/>
                <a:cs typeface="Times New Roman"/>
              </a:rPr>
              <a:t>用户名不存在 </a:t>
            </a:r>
            <a:r>
              <a:rPr lang="en-US" sz="1050" kern="100" dirty="0">
                <a:effectLst/>
                <a:latin typeface="Calibri"/>
                <a:ea typeface="宋体"/>
                <a:cs typeface="Times New Roman"/>
              </a:rPr>
              <a:t>then </a:t>
            </a:r>
            <a:r>
              <a:rPr lang="zh-CN" sz="1050" kern="100" dirty="0">
                <a:effectLst/>
                <a:latin typeface="Calibri"/>
                <a:ea typeface="宋体"/>
                <a:cs typeface="Times New Roman"/>
              </a:rPr>
              <a:t>提示：</a:t>
            </a:r>
            <a:r>
              <a:rPr lang="en-US" sz="1050" kern="100" dirty="0">
                <a:effectLst/>
                <a:latin typeface="Calibri"/>
                <a:ea typeface="宋体"/>
                <a:cs typeface="Times New Roman"/>
              </a:rPr>
              <a:t>”</a:t>
            </a:r>
            <a:r>
              <a:rPr lang="zh-CN" sz="1050" kern="100" dirty="0">
                <a:effectLst/>
                <a:latin typeface="Calibri"/>
                <a:ea typeface="宋体"/>
                <a:cs typeface="Times New Roman"/>
              </a:rPr>
              <a:t>用户名不存在</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en-US" sz="1050" kern="100" dirty="0">
                <a:effectLst/>
                <a:latin typeface="Calibri"/>
                <a:ea typeface="宋体"/>
                <a:cs typeface="Times New Roman"/>
              </a:rPr>
              <a:t>		  If </a:t>
            </a:r>
            <a:r>
              <a:rPr lang="zh-CN" sz="1050" kern="100" dirty="0">
                <a:effectLst/>
                <a:latin typeface="Calibri"/>
                <a:ea typeface="宋体"/>
                <a:cs typeface="Times New Roman"/>
              </a:rPr>
              <a:t>输入密码不匹配 </a:t>
            </a:r>
            <a:r>
              <a:rPr lang="en-US" sz="1050" kern="100" dirty="0">
                <a:effectLst/>
                <a:latin typeface="Calibri"/>
                <a:ea typeface="宋体"/>
                <a:cs typeface="Times New Roman"/>
              </a:rPr>
              <a:t>then </a:t>
            </a:r>
            <a:r>
              <a:rPr lang="zh-CN" sz="1050" kern="100" dirty="0">
                <a:effectLst/>
                <a:latin typeface="Calibri"/>
                <a:ea typeface="宋体"/>
                <a:cs typeface="Times New Roman"/>
              </a:rPr>
              <a:t>提示</a:t>
            </a:r>
            <a:r>
              <a:rPr lang="en-US" sz="1050" kern="100" dirty="0">
                <a:effectLst/>
                <a:latin typeface="Calibri"/>
                <a:ea typeface="宋体"/>
                <a:cs typeface="Times New Roman"/>
              </a:rPr>
              <a:t>”</a:t>
            </a:r>
            <a:r>
              <a:rPr lang="zh-CN" sz="1050" kern="100" dirty="0">
                <a:effectLst/>
                <a:latin typeface="Calibri"/>
                <a:ea typeface="宋体"/>
                <a:cs typeface="Times New Roman"/>
              </a:rPr>
              <a:t>输入账号或密码错误，忘记密码</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marL="533400" indent="1333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匹配时间超过</a:t>
            </a:r>
            <a:r>
              <a:rPr lang="en-US" sz="1050" kern="100" dirty="0">
                <a:effectLst/>
                <a:latin typeface="Calibri"/>
                <a:ea typeface="宋体"/>
                <a:cs typeface="Times New Roman"/>
              </a:rPr>
              <a:t>30</a:t>
            </a:r>
            <a:r>
              <a:rPr lang="zh-CN" sz="1050" kern="100" dirty="0">
                <a:effectLst/>
                <a:latin typeface="Calibri"/>
                <a:ea typeface="宋体"/>
                <a:cs typeface="Times New Roman"/>
              </a:rPr>
              <a:t>秒 </a:t>
            </a:r>
            <a:r>
              <a:rPr lang="en-US" sz="1050" kern="100" dirty="0">
                <a:effectLst/>
                <a:latin typeface="Calibri"/>
                <a:ea typeface="宋体"/>
                <a:cs typeface="Times New Roman"/>
              </a:rPr>
              <a:t>then </a:t>
            </a:r>
            <a:r>
              <a:rPr lang="zh-CN" sz="1050" kern="100" dirty="0">
                <a:effectLst/>
                <a:latin typeface="Calibri"/>
                <a:ea typeface="宋体"/>
                <a:cs typeface="Times New Roman"/>
              </a:rPr>
              <a:t>提示：</a:t>
            </a:r>
            <a:r>
              <a:rPr lang="en-US" sz="1050" kern="100" dirty="0">
                <a:effectLst/>
                <a:latin typeface="Calibri"/>
                <a:ea typeface="宋体"/>
                <a:cs typeface="Times New Roman"/>
              </a:rPr>
              <a:t>”</a:t>
            </a:r>
            <a:r>
              <a:rPr lang="zh-CN" sz="1050" kern="100" dirty="0">
                <a:effectLst/>
                <a:latin typeface="Calibri"/>
                <a:ea typeface="宋体"/>
                <a:cs typeface="Times New Roman"/>
              </a:rPr>
              <a:t>登录超时，请检查网络</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marL="533400" indent="1333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用户名与密码匹配</a:t>
            </a:r>
            <a:r>
              <a:rPr lang="en-US" sz="1050" kern="100" dirty="0">
                <a:effectLst/>
                <a:latin typeface="Calibri"/>
                <a:ea typeface="宋体"/>
                <a:cs typeface="Times New Roman"/>
              </a:rPr>
              <a:t> then </a:t>
            </a:r>
            <a:r>
              <a:rPr lang="zh-CN" sz="1050" kern="100" dirty="0">
                <a:effectLst/>
                <a:latin typeface="Calibri"/>
                <a:ea typeface="宋体"/>
                <a:cs typeface="Times New Roman"/>
              </a:rPr>
              <a:t>提示：“登录成功！”</a:t>
            </a:r>
          </a:p>
          <a:p>
            <a:pPr algn="l">
              <a:spcAft>
                <a:spcPts val="0"/>
              </a:spcAft>
            </a:pPr>
            <a:r>
              <a:rPr lang="zh-CN" sz="1050" kern="100" dirty="0">
                <a:effectLst/>
                <a:latin typeface="Calibri"/>
                <a:ea typeface="宋体"/>
                <a:cs typeface="Times New Roman"/>
              </a:rPr>
              <a:t>内部数据：用户信息主文件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制作人：高兴欣</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
        <p:nvSpPr>
          <p:cNvPr id="6" name="文本框 3"/>
          <p:cNvSpPr txBox="1"/>
          <p:nvPr/>
        </p:nvSpPr>
        <p:spPr>
          <a:xfrm>
            <a:off x="3417644" y="-20538"/>
            <a:ext cx="1082348" cy="523220"/>
          </a:xfrm>
          <a:prstGeom prst="rect">
            <a:avLst/>
          </a:prstGeom>
          <a:noFill/>
        </p:spPr>
        <p:txBody>
          <a:bodyPr wrap="none" rtlCol="0">
            <a:spAutoFit/>
          </a:bodyPr>
          <a:lstStyle/>
          <a:p>
            <a:pPr algn="ctr"/>
            <a:r>
              <a:rPr lang="en-US" altLang="zh-CN" sz="2800" dirty="0">
                <a:latin typeface="隶书" panose="02010509060101010101" pitchFamily="49" charset="-122"/>
                <a:ea typeface="隶书" panose="02010509060101010101" pitchFamily="49" charset="-122"/>
              </a:rPr>
              <a:t>IPO</a:t>
            </a:r>
            <a:r>
              <a:rPr lang="zh-CN" altLang="en-US" sz="2800" dirty="0">
                <a:latin typeface="隶书" panose="02010509060101010101" pitchFamily="49" charset="-122"/>
                <a:ea typeface="隶书" panose="02010509060101010101" pitchFamily="49" charset="-122"/>
              </a:rPr>
              <a:t>图</a:t>
            </a:r>
          </a:p>
        </p:txBody>
      </p:sp>
    </p:spTree>
    <p:extLst>
      <p:ext uri="{BB962C8B-B14F-4D97-AF65-F5344CB8AC3E}">
        <p14:creationId xmlns:p14="http://schemas.microsoft.com/office/powerpoint/2010/main" val="2995177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a:spLocks noChangeArrowheads="1"/>
          </p:cNvSpPr>
          <p:nvPr/>
        </p:nvSpPr>
        <p:spPr bwMode="auto">
          <a:xfrm>
            <a:off x="-36513" y="0"/>
            <a:ext cx="4233167" cy="2889667"/>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待办事项</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功能模块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由下列模块调用：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调用下列模块：“时间轴模块”</a:t>
            </a:r>
          </a:p>
          <a:p>
            <a:pPr algn="l">
              <a:spcAft>
                <a:spcPts val="0"/>
              </a:spcAft>
            </a:pPr>
            <a:r>
              <a:rPr lang="zh-CN" sz="1050" kern="100" dirty="0">
                <a:effectLst/>
                <a:latin typeface="Calibri"/>
                <a:ea typeface="宋体"/>
                <a:cs typeface="Times New Roman"/>
              </a:rPr>
              <a:t>输入：事项内容</a:t>
            </a:r>
          </a:p>
          <a:p>
            <a:pPr algn="l">
              <a:spcAft>
                <a:spcPts val="0"/>
              </a:spcAft>
            </a:pPr>
            <a:r>
              <a:rPr lang="zh-CN" sz="1050" kern="100" dirty="0">
                <a:effectLst/>
                <a:latin typeface="Calibri"/>
                <a:ea typeface="宋体"/>
                <a:cs typeface="Times New Roman"/>
              </a:rPr>
              <a:t>输出：时间轴上的事项显示</a:t>
            </a:r>
          </a:p>
          <a:p>
            <a:pPr algn="l">
              <a:spcAft>
                <a:spcPts val="0"/>
              </a:spcAft>
            </a:pPr>
            <a:r>
              <a:rPr lang="zh-CN" sz="1050" kern="100" dirty="0">
                <a:effectLst/>
                <a:latin typeface="Calibri"/>
                <a:ea typeface="宋体"/>
                <a:cs typeface="Times New Roman"/>
              </a:rPr>
              <a:t>处理内容：</a:t>
            </a:r>
            <a:r>
              <a:rPr lang="en-US" sz="1050" kern="100" dirty="0">
                <a:effectLst/>
                <a:latin typeface="Calibri"/>
                <a:ea typeface="宋体"/>
                <a:cs typeface="Times New Roman"/>
              </a:rPr>
              <a:t> </a:t>
            </a:r>
            <a:endParaRPr lang="zh-CN" sz="1050" kern="100" dirty="0">
              <a:effectLst/>
              <a:latin typeface="Calibri"/>
              <a:ea typeface="宋体"/>
              <a:cs typeface="Times New Roman"/>
            </a:endParaRPr>
          </a:p>
          <a:p>
            <a:pPr indent="666750" algn="l">
              <a:spcAft>
                <a:spcPts val="0"/>
              </a:spcAft>
            </a:pPr>
            <a:r>
              <a:rPr lang="zh-CN" sz="1050" kern="100" dirty="0">
                <a:effectLst/>
                <a:latin typeface="Calibri"/>
                <a:ea typeface="宋体"/>
                <a:cs typeface="Times New Roman"/>
              </a:rPr>
              <a:t>返回时间轴界面并添加该事项，反应时间不超</a:t>
            </a:r>
            <a:r>
              <a:rPr lang="en-US" sz="1050" kern="100" dirty="0">
                <a:effectLst/>
                <a:latin typeface="Calibri"/>
                <a:ea typeface="宋体"/>
                <a:cs typeface="Times New Roman"/>
              </a:rPr>
              <a:t>2</a:t>
            </a:r>
            <a:r>
              <a:rPr lang="zh-CN" sz="1050" kern="100" dirty="0">
                <a:effectLst/>
                <a:latin typeface="Calibri"/>
                <a:ea typeface="宋体"/>
                <a:cs typeface="Times New Roman"/>
              </a:rPr>
              <a:t>秒</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返回时间轴界面超过</a:t>
            </a:r>
            <a:r>
              <a:rPr lang="en-US" sz="1050" kern="100" dirty="0">
                <a:effectLst/>
                <a:latin typeface="Calibri"/>
                <a:ea typeface="宋体"/>
                <a:cs typeface="Times New Roman"/>
              </a:rPr>
              <a:t>5</a:t>
            </a:r>
            <a:r>
              <a:rPr lang="zh-CN" sz="1050" kern="100" dirty="0">
                <a:effectLst/>
                <a:latin typeface="Calibri"/>
                <a:ea typeface="宋体"/>
                <a:cs typeface="Times New Roman"/>
              </a:rPr>
              <a:t>秒</a:t>
            </a:r>
            <a:r>
              <a:rPr lang="en-US" sz="1050" kern="100" dirty="0">
                <a:effectLst/>
                <a:latin typeface="Calibri"/>
                <a:ea typeface="宋体"/>
                <a:cs typeface="Times New Roman"/>
              </a:rPr>
              <a:t> then </a:t>
            </a:r>
            <a:r>
              <a:rPr lang="zh-CN" sz="1050" kern="100" dirty="0">
                <a:effectLst/>
                <a:latin typeface="Calibri"/>
                <a:ea typeface="宋体"/>
                <a:cs typeface="Times New Roman"/>
              </a:rPr>
              <a:t>提示“处理超时”</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点击“返回”</a:t>
            </a:r>
            <a:r>
              <a:rPr lang="en-US" sz="1050" kern="100" dirty="0">
                <a:effectLst/>
                <a:latin typeface="Calibri"/>
                <a:ea typeface="宋体"/>
                <a:cs typeface="Times New Roman"/>
              </a:rPr>
              <a:t> then </a:t>
            </a:r>
            <a:r>
              <a:rPr lang="zh-CN" sz="1050" kern="100" dirty="0">
                <a:effectLst/>
                <a:latin typeface="Calibri"/>
                <a:ea typeface="宋体"/>
                <a:cs typeface="Times New Roman"/>
              </a:rPr>
              <a:t>返回主菜单</a:t>
            </a:r>
          </a:p>
          <a:p>
            <a:pPr algn="l">
              <a:spcAft>
                <a:spcPts val="0"/>
              </a:spcAft>
            </a:pPr>
            <a:r>
              <a:rPr lang="zh-CN" sz="1050" kern="100" dirty="0">
                <a:effectLst/>
                <a:latin typeface="Calibri"/>
                <a:ea typeface="宋体"/>
                <a:cs typeface="Times New Roman"/>
              </a:rPr>
              <a:t>内部数据：事项数据库主文件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制作人：王晨旭</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
        <p:nvSpPr>
          <p:cNvPr id="3" name="矩形 2"/>
          <p:cNvSpPr>
            <a:spLocks noChangeArrowheads="1"/>
          </p:cNvSpPr>
          <p:nvPr/>
        </p:nvSpPr>
        <p:spPr bwMode="auto">
          <a:xfrm>
            <a:off x="4196655" y="0"/>
            <a:ext cx="4947345" cy="235572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日程</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功能模块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有下列模块调用：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调用下列模块：“时间轴模块”</a:t>
            </a:r>
          </a:p>
          <a:p>
            <a:pPr algn="l">
              <a:spcAft>
                <a:spcPts val="0"/>
              </a:spcAft>
            </a:pPr>
            <a:r>
              <a:rPr lang="zh-CN" sz="1050" kern="100" dirty="0">
                <a:effectLst/>
                <a:latin typeface="Calibri"/>
                <a:ea typeface="宋体"/>
                <a:cs typeface="Times New Roman"/>
              </a:rPr>
              <a:t>输入：事项内容</a:t>
            </a:r>
          </a:p>
          <a:p>
            <a:pPr algn="l">
              <a:spcAft>
                <a:spcPts val="0"/>
              </a:spcAft>
            </a:pPr>
            <a:r>
              <a:rPr lang="zh-CN" sz="1050" kern="100" dirty="0">
                <a:effectLst/>
                <a:latin typeface="Calibri"/>
                <a:ea typeface="宋体"/>
                <a:cs typeface="Times New Roman"/>
              </a:rPr>
              <a:t>输出：时间轴上的事项显示</a:t>
            </a:r>
          </a:p>
          <a:p>
            <a:pPr algn="l">
              <a:spcAft>
                <a:spcPts val="0"/>
              </a:spcAft>
            </a:pPr>
            <a:r>
              <a:rPr lang="zh-CN" sz="1050" kern="100" dirty="0">
                <a:effectLst/>
                <a:latin typeface="Calibri"/>
                <a:ea typeface="宋体"/>
                <a:cs typeface="Times New Roman"/>
              </a:rPr>
              <a:t>处理内容：</a:t>
            </a:r>
          </a:p>
          <a:p>
            <a:pPr indent="666750" algn="l">
              <a:spcAft>
                <a:spcPts val="0"/>
              </a:spcAft>
            </a:pPr>
            <a:r>
              <a:rPr lang="zh-CN" sz="1050" kern="100" dirty="0">
                <a:effectLst/>
                <a:latin typeface="Calibri"/>
                <a:ea typeface="宋体"/>
                <a:cs typeface="Times New Roman"/>
              </a:rPr>
              <a:t>返回时间轴界面并添加该事项，反应时间不超</a:t>
            </a:r>
            <a:r>
              <a:rPr lang="en-US" sz="1050" kern="100" dirty="0">
                <a:effectLst/>
                <a:latin typeface="Calibri"/>
                <a:ea typeface="宋体"/>
                <a:cs typeface="Times New Roman"/>
              </a:rPr>
              <a:t>2</a:t>
            </a:r>
            <a:r>
              <a:rPr lang="zh-CN" sz="1050" kern="100" dirty="0">
                <a:effectLst/>
                <a:latin typeface="Calibri"/>
                <a:ea typeface="宋体"/>
                <a:cs typeface="Times New Roman"/>
              </a:rPr>
              <a:t>秒</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返回时间轴界面超过</a:t>
            </a:r>
            <a:r>
              <a:rPr lang="en-US" sz="1050" kern="100" dirty="0">
                <a:effectLst/>
                <a:latin typeface="Calibri"/>
                <a:ea typeface="宋体"/>
                <a:cs typeface="Times New Roman"/>
              </a:rPr>
              <a:t>5</a:t>
            </a:r>
            <a:r>
              <a:rPr lang="zh-CN" sz="1050" kern="100" dirty="0">
                <a:effectLst/>
                <a:latin typeface="Calibri"/>
                <a:ea typeface="宋体"/>
                <a:cs typeface="Times New Roman"/>
              </a:rPr>
              <a:t>秒</a:t>
            </a:r>
            <a:r>
              <a:rPr lang="en-US" sz="1050" kern="100" dirty="0">
                <a:effectLst/>
                <a:latin typeface="Calibri"/>
                <a:ea typeface="宋体"/>
                <a:cs typeface="Times New Roman"/>
              </a:rPr>
              <a:t> then </a:t>
            </a:r>
            <a:r>
              <a:rPr lang="zh-CN" sz="1050" kern="100" dirty="0">
                <a:effectLst/>
                <a:latin typeface="Calibri"/>
                <a:ea typeface="宋体"/>
                <a:cs typeface="Times New Roman"/>
              </a:rPr>
              <a:t>提示“处理超时”</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点击“返回”</a:t>
            </a:r>
            <a:r>
              <a:rPr lang="en-US" sz="1050" kern="100" dirty="0">
                <a:effectLst/>
                <a:latin typeface="Calibri"/>
                <a:ea typeface="宋体"/>
                <a:cs typeface="Times New Roman"/>
              </a:rPr>
              <a:t> then </a:t>
            </a:r>
            <a:r>
              <a:rPr lang="zh-CN" sz="1050" kern="100" dirty="0">
                <a:effectLst/>
                <a:latin typeface="Calibri"/>
                <a:ea typeface="宋体"/>
                <a:cs typeface="Times New Roman"/>
              </a:rPr>
              <a:t>返回主菜单</a:t>
            </a:r>
          </a:p>
          <a:p>
            <a:pPr algn="l">
              <a:spcAft>
                <a:spcPts val="0"/>
              </a:spcAft>
            </a:pPr>
            <a:r>
              <a:rPr lang="zh-CN" sz="1050" kern="100" dirty="0">
                <a:effectLst/>
                <a:latin typeface="Calibri"/>
                <a:ea typeface="宋体"/>
                <a:cs typeface="Times New Roman"/>
              </a:rPr>
              <a:t>内部数据：事项数据库主文件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制作人：王晨旭</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
        <p:nvSpPr>
          <p:cNvPr id="4" name="矩形 3"/>
          <p:cNvSpPr>
            <a:spLocks noChangeArrowheads="1"/>
          </p:cNvSpPr>
          <p:nvPr/>
        </p:nvSpPr>
        <p:spPr bwMode="auto">
          <a:xfrm>
            <a:off x="-36513" y="2355726"/>
            <a:ext cx="3456385" cy="278777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笔记</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功能模块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有下列模块调用：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调用下列模块：“时间轴模块”</a:t>
            </a:r>
          </a:p>
          <a:p>
            <a:pPr algn="l">
              <a:spcAft>
                <a:spcPts val="0"/>
              </a:spcAft>
            </a:pPr>
            <a:r>
              <a:rPr lang="zh-CN" sz="1050" kern="100" dirty="0">
                <a:effectLst/>
                <a:latin typeface="Calibri"/>
                <a:ea typeface="宋体"/>
                <a:cs typeface="Times New Roman"/>
              </a:rPr>
              <a:t>输入：事项内容</a:t>
            </a:r>
          </a:p>
          <a:p>
            <a:pPr algn="l">
              <a:spcAft>
                <a:spcPts val="0"/>
              </a:spcAft>
            </a:pPr>
            <a:r>
              <a:rPr lang="zh-CN" sz="1050" kern="100" dirty="0">
                <a:effectLst/>
                <a:latin typeface="Calibri"/>
                <a:ea typeface="宋体"/>
                <a:cs typeface="Times New Roman"/>
              </a:rPr>
              <a:t>输出：时间轴上的事项显示</a:t>
            </a:r>
          </a:p>
          <a:p>
            <a:pPr algn="l">
              <a:spcAft>
                <a:spcPts val="0"/>
              </a:spcAft>
            </a:pPr>
            <a:r>
              <a:rPr lang="zh-CN" sz="1050" kern="100" dirty="0">
                <a:effectLst/>
                <a:latin typeface="Calibri"/>
                <a:ea typeface="宋体"/>
                <a:cs typeface="Times New Roman"/>
              </a:rPr>
              <a:t>处理内容： </a:t>
            </a:r>
          </a:p>
          <a:p>
            <a:pPr marL="400050" indent="266700" algn="l">
              <a:spcAft>
                <a:spcPts val="0"/>
              </a:spcAft>
            </a:pPr>
            <a:r>
              <a:rPr lang="zh-CN" sz="1050" kern="100" dirty="0">
                <a:effectLst/>
                <a:latin typeface="Calibri"/>
                <a:ea typeface="宋体"/>
                <a:cs typeface="Times New Roman"/>
              </a:rPr>
              <a:t>返回时间轴界面并添加该事项，反应时间不超</a:t>
            </a:r>
            <a:r>
              <a:rPr lang="en-US" sz="1050" kern="100" dirty="0">
                <a:effectLst/>
                <a:latin typeface="Calibri"/>
                <a:ea typeface="宋体"/>
                <a:cs typeface="Times New Roman"/>
              </a:rPr>
              <a:t>2</a:t>
            </a:r>
            <a:r>
              <a:rPr lang="zh-CN" sz="1050" kern="100" dirty="0">
                <a:effectLst/>
                <a:latin typeface="Calibri"/>
                <a:ea typeface="宋体"/>
                <a:cs typeface="Times New Roman"/>
              </a:rPr>
              <a:t>秒</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返回时间轴界面超过</a:t>
            </a:r>
            <a:r>
              <a:rPr lang="en-US" sz="1050" kern="100" dirty="0">
                <a:effectLst/>
                <a:latin typeface="Calibri"/>
                <a:ea typeface="宋体"/>
                <a:cs typeface="Times New Roman"/>
              </a:rPr>
              <a:t>5</a:t>
            </a:r>
            <a:r>
              <a:rPr lang="zh-CN" sz="1050" kern="100" dirty="0">
                <a:effectLst/>
                <a:latin typeface="Calibri"/>
                <a:ea typeface="宋体"/>
                <a:cs typeface="Times New Roman"/>
              </a:rPr>
              <a:t>秒</a:t>
            </a:r>
            <a:r>
              <a:rPr lang="en-US" sz="1050" kern="100" dirty="0">
                <a:effectLst/>
                <a:latin typeface="Calibri"/>
                <a:ea typeface="宋体"/>
                <a:cs typeface="Times New Roman"/>
              </a:rPr>
              <a:t> then </a:t>
            </a:r>
            <a:r>
              <a:rPr lang="zh-CN" sz="1050" kern="100" dirty="0">
                <a:effectLst/>
                <a:latin typeface="Calibri"/>
                <a:ea typeface="宋体"/>
                <a:cs typeface="Times New Roman"/>
              </a:rPr>
              <a:t>提示“处理超时”</a:t>
            </a:r>
          </a:p>
          <a:p>
            <a:pPr marL="533400" indent="1333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点击“返回”</a:t>
            </a:r>
            <a:r>
              <a:rPr lang="en-US" sz="1050" kern="100" dirty="0">
                <a:effectLst/>
                <a:latin typeface="Calibri"/>
                <a:ea typeface="宋体"/>
                <a:cs typeface="Times New Roman"/>
              </a:rPr>
              <a:t> then </a:t>
            </a:r>
            <a:r>
              <a:rPr lang="zh-CN" sz="1050" kern="100" dirty="0">
                <a:effectLst/>
                <a:latin typeface="Calibri"/>
                <a:ea typeface="宋体"/>
                <a:cs typeface="Times New Roman"/>
              </a:rPr>
              <a:t>返回主菜单</a:t>
            </a:r>
          </a:p>
          <a:p>
            <a:pPr algn="l">
              <a:spcAft>
                <a:spcPts val="0"/>
              </a:spcAft>
            </a:pPr>
            <a:r>
              <a:rPr lang="zh-CN" sz="1050" kern="100" dirty="0">
                <a:effectLst/>
                <a:latin typeface="Calibri"/>
                <a:ea typeface="宋体"/>
                <a:cs typeface="Times New Roman"/>
              </a:rPr>
              <a:t>内部数据：事项数据库主文件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制作人：王晨旭</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
        <p:nvSpPr>
          <p:cNvPr id="5" name="矩形 4"/>
          <p:cNvSpPr>
            <a:spLocks noChangeArrowheads="1"/>
          </p:cNvSpPr>
          <p:nvPr/>
        </p:nvSpPr>
        <p:spPr bwMode="auto">
          <a:xfrm>
            <a:off x="5755864" y="2355726"/>
            <a:ext cx="3388136" cy="278777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日记</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功能模块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有下列模块调用：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调用下列模块：“时间轴模块”</a:t>
            </a:r>
          </a:p>
          <a:p>
            <a:pPr algn="l">
              <a:spcAft>
                <a:spcPts val="0"/>
              </a:spcAft>
            </a:pPr>
            <a:r>
              <a:rPr lang="zh-CN" sz="1050" kern="100" dirty="0">
                <a:effectLst/>
                <a:latin typeface="Calibri"/>
                <a:ea typeface="宋体"/>
                <a:cs typeface="Times New Roman"/>
              </a:rPr>
              <a:t>输入：事项内容</a:t>
            </a:r>
          </a:p>
          <a:p>
            <a:pPr algn="l">
              <a:spcAft>
                <a:spcPts val="0"/>
              </a:spcAft>
            </a:pPr>
            <a:r>
              <a:rPr lang="zh-CN" sz="1050" kern="100" dirty="0">
                <a:effectLst/>
                <a:latin typeface="Calibri"/>
                <a:ea typeface="宋体"/>
                <a:cs typeface="Times New Roman"/>
              </a:rPr>
              <a:t>输出：时间轴上的事项显示</a:t>
            </a:r>
          </a:p>
          <a:p>
            <a:pPr algn="l">
              <a:spcAft>
                <a:spcPts val="0"/>
              </a:spcAft>
            </a:pPr>
            <a:r>
              <a:rPr lang="zh-CN" sz="1050" kern="100" dirty="0">
                <a:effectLst/>
                <a:latin typeface="Calibri"/>
                <a:ea typeface="宋体"/>
                <a:cs typeface="Times New Roman"/>
              </a:rPr>
              <a:t>处理内容： </a:t>
            </a:r>
          </a:p>
          <a:p>
            <a:pPr marL="400050" indent="266700" algn="l">
              <a:spcAft>
                <a:spcPts val="0"/>
              </a:spcAft>
            </a:pPr>
            <a:r>
              <a:rPr lang="zh-CN" sz="1050" kern="100" dirty="0">
                <a:effectLst/>
                <a:latin typeface="Calibri"/>
                <a:ea typeface="宋体"/>
                <a:cs typeface="Times New Roman"/>
              </a:rPr>
              <a:t>返回时间轴界面并添加该事项，反应时间不超</a:t>
            </a:r>
            <a:r>
              <a:rPr lang="en-US" sz="1050" kern="100" dirty="0">
                <a:effectLst/>
                <a:latin typeface="Calibri"/>
                <a:ea typeface="宋体"/>
                <a:cs typeface="Times New Roman"/>
              </a:rPr>
              <a:t>2</a:t>
            </a:r>
            <a:r>
              <a:rPr lang="zh-CN" sz="1050" kern="100" dirty="0">
                <a:effectLst/>
                <a:latin typeface="Calibri"/>
                <a:ea typeface="宋体"/>
                <a:cs typeface="Times New Roman"/>
              </a:rPr>
              <a:t>秒</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返回时间轴界面超过</a:t>
            </a:r>
            <a:r>
              <a:rPr lang="en-US" sz="1050" kern="100" dirty="0">
                <a:effectLst/>
                <a:latin typeface="Calibri"/>
                <a:ea typeface="宋体"/>
                <a:cs typeface="Times New Roman"/>
              </a:rPr>
              <a:t>5</a:t>
            </a:r>
            <a:r>
              <a:rPr lang="zh-CN" sz="1050" kern="100" dirty="0">
                <a:effectLst/>
                <a:latin typeface="Calibri"/>
                <a:ea typeface="宋体"/>
                <a:cs typeface="Times New Roman"/>
              </a:rPr>
              <a:t>秒</a:t>
            </a:r>
            <a:r>
              <a:rPr lang="en-US" sz="1050" kern="100" dirty="0">
                <a:effectLst/>
                <a:latin typeface="Calibri"/>
                <a:ea typeface="宋体"/>
                <a:cs typeface="Times New Roman"/>
              </a:rPr>
              <a:t> then </a:t>
            </a:r>
            <a:r>
              <a:rPr lang="zh-CN" sz="1050" kern="100" dirty="0">
                <a:effectLst/>
                <a:latin typeface="Calibri"/>
                <a:ea typeface="宋体"/>
                <a:cs typeface="Times New Roman"/>
              </a:rPr>
              <a:t>提示“处理超时”</a:t>
            </a:r>
          </a:p>
          <a:p>
            <a:pPr marL="533400" indent="1333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点击“返回”</a:t>
            </a:r>
            <a:r>
              <a:rPr lang="en-US" sz="1050" kern="100" dirty="0">
                <a:effectLst/>
                <a:latin typeface="Calibri"/>
                <a:ea typeface="宋体"/>
                <a:cs typeface="Times New Roman"/>
              </a:rPr>
              <a:t> then </a:t>
            </a:r>
            <a:r>
              <a:rPr lang="zh-CN" sz="1050" kern="100" dirty="0">
                <a:effectLst/>
                <a:latin typeface="Calibri"/>
                <a:ea typeface="宋体"/>
                <a:cs typeface="Times New Roman"/>
              </a:rPr>
              <a:t>返回主菜单</a:t>
            </a:r>
          </a:p>
          <a:p>
            <a:pPr algn="l">
              <a:spcAft>
                <a:spcPts val="0"/>
              </a:spcAft>
            </a:pPr>
            <a:r>
              <a:rPr lang="zh-CN" sz="1050" kern="100" dirty="0">
                <a:effectLst/>
                <a:latin typeface="Calibri"/>
                <a:ea typeface="宋体"/>
                <a:cs typeface="Times New Roman"/>
              </a:rPr>
              <a:t>内部数据：事项数据库主文件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制作人：王晨旭</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
        <p:nvSpPr>
          <p:cNvPr id="6" name="矩形 5"/>
          <p:cNvSpPr>
            <a:spLocks noChangeArrowheads="1"/>
          </p:cNvSpPr>
          <p:nvPr/>
        </p:nvSpPr>
        <p:spPr bwMode="auto">
          <a:xfrm>
            <a:off x="3416112" y="2355726"/>
            <a:ext cx="2339752" cy="278777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反馈模块</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系统模块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有下列模块调用：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调用下列模块：“用户模块”</a:t>
            </a:r>
          </a:p>
          <a:p>
            <a:pPr algn="l">
              <a:spcAft>
                <a:spcPts val="0"/>
              </a:spcAft>
            </a:pPr>
            <a:r>
              <a:rPr lang="zh-CN" sz="1050" kern="100" dirty="0">
                <a:effectLst/>
                <a:latin typeface="Calibri"/>
                <a:ea typeface="宋体"/>
                <a:cs typeface="Times New Roman"/>
              </a:rPr>
              <a:t>输入：反馈类型、反馈信息</a:t>
            </a:r>
          </a:p>
          <a:p>
            <a:pPr algn="l">
              <a:spcAft>
                <a:spcPts val="0"/>
              </a:spcAft>
            </a:pPr>
            <a:r>
              <a:rPr lang="zh-CN" sz="1050" kern="100" dirty="0">
                <a:effectLst/>
                <a:latin typeface="Calibri"/>
                <a:ea typeface="宋体"/>
                <a:cs typeface="Times New Roman"/>
              </a:rPr>
              <a:t>输出：反馈情况</a:t>
            </a:r>
          </a:p>
          <a:p>
            <a:pPr algn="l">
              <a:spcAft>
                <a:spcPts val="0"/>
              </a:spcAft>
            </a:pPr>
            <a:r>
              <a:rPr lang="zh-CN" sz="1050" kern="100" dirty="0">
                <a:effectLst/>
                <a:latin typeface="Calibri"/>
                <a:ea typeface="宋体"/>
                <a:cs typeface="Times New Roman"/>
              </a:rPr>
              <a:t>处理内容：</a:t>
            </a:r>
            <a:r>
              <a:rPr lang="en-US" sz="1050" kern="100" dirty="0">
                <a:effectLst/>
                <a:latin typeface="Calibri"/>
                <a:ea typeface="宋体"/>
                <a:cs typeface="Times New Roman"/>
              </a:rPr>
              <a:t> if </a:t>
            </a:r>
            <a:r>
              <a:rPr lang="zh-CN" sz="1050" kern="100" dirty="0">
                <a:effectLst/>
                <a:latin typeface="Calibri"/>
                <a:ea typeface="宋体"/>
                <a:cs typeface="Times New Roman"/>
              </a:rPr>
              <a:t>反馈信息大于</a:t>
            </a:r>
            <a:r>
              <a:rPr lang="en-US" sz="1050" kern="100" dirty="0">
                <a:effectLst/>
                <a:latin typeface="Calibri"/>
                <a:ea typeface="宋体"/>
                <a:cs typeface="Times New Roman"/>
              </a:rPr>
              <a:t>100</a:t>
            </a:r>
            <a:r>
              <a:rPr lang="zh-CN" sz="1050" kern="100" dirty="0">
                <a:effectLst/>
                <a:latin typeface="Calibri"/>
                <a:ea typeface="宋体"/>
                <a:cs typeface="Times New Roman"/>
              </a:rPr>
              <a:t>字节</a:t>
            </a:r>
            <a:r>
              <a:rPr lang="en-US" sz="1050" kern="100" dirty="0">
                <a:effectLst/>
                <a:latin typeface="Calibri"/>
                <a:ea typeface="宋体"/>
                <a:cs typeface="Times New Roman"/>
              </a:rPr>
              <a:t> then</a:t>
            </a:r>
            <a:r>
              <a:rPr lang="zh-CN" sz="1050" kern="100" dirty="0">
                <a:effectLst/>
                <a:latin typeface="Calibri"/>
                <a:ea typeface="宋体"/>
                <a:cs typeface="Times New Roman"/>
              </a:rPr>
              <a:t>提示“字数过多”</a:t>
            </a:r>
          </a:p>
          <a:p>
            <a:pPr algn="l">
              <a:spcAft>
                <a:spcPts val="0"/>
              </a:spcAft>
            </a:pPr>
            <a:r>
              <a:rPr lang="zh-CN" sz="1050" kern="100" dirty="0">
                <a:effectLst/>
                <a:latin typeface="Calibri"/>
                <a:ea typeface="宋体"/>
                <a:cs typeface="Times New Roman"/>
              </a:rPr>
              <a:t>内部数据：反馈信息主文件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制作人：倪嘉玲</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Tree>
    <p:extLst>
      <p:ext uri="{BB962C8B-B14F-4D97-AF65-F5344CB8AC3E}">
        <p14:creationId xmlns:p14="http://schemas.microsoft.com/office/powerpoint/2010/main" val="863177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Page-1"/>
          <p:cNvGrpSpPr/>
          <p:nvPr/>
        </p:nvGrpSpPr>
        <p:grpSpPr>
          <a:xfrm>
            <a:off x="1331552" y="1556044"/>
            <a:ext cx="6732418" cy="2849960"/>
            <a:chOff x="0" y="0"/>
            <a:chExt cx="5976000" cy="1938000"/>
          </a:xfrm>
        </p:grpSpPr>
        <p:sp>
          <p:nvSpPr>
            <p:cNvPr id="3" name="rect"/>
            <p:cNvSpPr/>
            <p:nvPr/>
          </p:nvSpPr>
          <p:spPr>
            <a:xfrm>
              <a:off x="0" y="0"/>
              <a:ext cx="5976000" cy="1938000"/>
            </a:xfrm>
            <a:prstGeom prst="rect">
              <a:avLst/>
            </a:prstGeom>
            <a:solidFill>
              <a:srgbClr val="FFFFFF"/>
            </a:solidFill>
            <a:ln w="6000" cap="flat">
              <a:solidFill>
                <a:srgbClr val="FFFFFF"/>
              </a:solidFill>
              <a:bevel/>
            </a:ln>
          </p:spPr>
          <p:txBody>
            <a:bodyPr/>
            <a:lstStyle/>
            <a:p>
              <a:endParaRPr lang="zh-CN" altLang="en-US"/>
            </a:p>
          </p:txBody>
        </p:sp>
        <p:sp>
          <p:nvSpPr>
            <p:cNvPr id="4" name="ConnectLine"/>
            <p:cNvSpPr/>
            <p:nvPr/>
          </p:nvSpPr>
          <p:spPr>
            <a:xfrm>
              <a:off x="2946000" y="276000"/>
              <a:ext cx="1110000" cy="144000"/>
            </a:xfrm>
            <a:custGeom>
              <a:avLst/>
              <a:gdLst/>
              <a:ahLst/>
              <a:cxnLst/>
              <a:rect l="0" t="0" r="0" b="0"/>
              <a:pathLst>
                <a:path w="1110000" h="144000" fill="none">
                  <a:moveTo>
                    <a:pt x="0" y="0"/>
                  </a:moveTo>
                  <a:lnTo>
                    <a:pt x="0" y="72000"/>
                  </a:lnTo>
                  <a:lnTo>
                    <a:pt x="-1110000" y="72000"/>
                  </a:lnTo>
                  <a:lnTo>
                    <a:pt x="-1110000" y="144000"/>
                  </a:lnTo>
                </a:path>
              </a:pathLst>
            </a:custGeom>
            <a:solidFill>
              <a:srgbClr val="FFFFFF"/>
            </a:solidFill>
            <a:ln w="6000" cap="flat">
              <a:solidFill>
                <a:srgbClr val="508997"/>
              </a:solidFill>
              <a:bevel/>
            </a:ln>
          </p:spPr>
          <p:txBody>
            <a:bodyPr/>
            <a:lstStyle/>
            <a:p>
              <a:endParaRPr lang="zh-CN" altLang="en-US"/>
            </a:p>
          </p:txBody>
        </p:sp>
        <p:sp>
          <p:nvSpPr>
            <p:cNvPr id="5" name="ConnectLine"/>
            <p:cNvSpPr/>
            <p:nvPr/>
          </p:nvSpPr>
          <p:spPr>
            <a:xfrm>
              <a:off x="2946000" y="276000"/>
              <a:ext cx="1230000" cy="144000"/>
            </a:xfrm>
            <a:custGeom>
              <a:avLst/>
              <a:gdLst/>
              <a:ahLst/>
              <a:cxnLst/>
              <a:rect l="0" t="0" r="0" b="0"/>
              <a:pathLst>
                <a:path w="1230000" h="144000" fill="none">
                  <a:moveTo>
                    <a:pt x="0" y="0"/>
                  </a:moveTo>
                  <a:lnTo>
                    <a:pt x="0" y="72000"/>
                  </a:lnTo>
                  <a:lnTo>
                    <a:pt x="1230000" y="72000"/>
                  </a:lnTo>
                  <a:lnTo>
                    <a:pt x="1230000" y="144000"/>
                  </a:lnTo>
                </a:path>
              </a:pathLst>
            </a:custGeom>
            <a:solidFill>
              <a:srgbClr val="FFFFFF"/>
            </a:solidFill>
            <a:ln w="6000" cap="flat">
              <a:solidFill>
                <a:srgbClr val="508997"/>
              </a:solidFill>
              <a:bevel/>
            </a:ln>
          </p:spPr>
          <p:txBody>
            <a:bodyPr/>
            <a:lstStyle/>
            <a:p>
              <a:endParaRPr lang="zh-CN" altLang="en-US"/>
            </a:p>
          </p:txBody>
        </p:sp>
        <p:sp>
          <p:nvSpPr>
            <p:cNvPr id="6" name="ConnectLine"/>
            <p:cNvSpPr/>
            <p:nvPr/>
          </p:nvSpPr>
          <p:spPr>
            <a:xfrm>
              <a:off x="2946000" y="276000"/>
              <a:ext cx="2388000" cy="144000"/>
            </a:xfrm>
            <a:custGeom>
              <a:avLst/>
              <a:gdLst/>
              <a:ahLst/>
              <a:cxnLst/>
              <a:rect l="0" t="0" r="0" b="0"/>
              <a:pathLst>
                <a:path w="2388000" h="144000" fill="none">
                  <a:moveTo>
                    <a:pt x="0" y="0"/>
                  </a:moveTo>
                  <a:lnTo>
                    <a:pt x="0" y="72000"/>
                  </a:lnTo>
                  <a:lnTo>
                    <a:pt x="2388000" y="72000"/>
                  </a:lnTo>
                  <a:lnTo>
                    <a:pt x="2388000" y="144000"/>
                  </a:lnTo>
                </a:path>
              </a:pathLst>
            </a:custGeom>
            <a:solidFill>
              <a:srgbClr val="FFFFFF"/>
            </a:solidFill>
            <a:ln w="6000" cap="flat">
              <a:solidFill>
                <a:srgbClr val="508997"/>
              </a:solidFill>
              <a:bevel/>
            </a:ln>
          </p:spPr>
          <p:txBody>
            <a:bodyPr/>
            <a:lstStyle/>
            <a:p>
              <a:endParaRPr lang="zh-CN" altLang="en-US"/>
            </a:p>
          </p:txBody>
        </p:sp>
        <p:sp>
          <p:nvSpPr>
            <p:cNvPr id="7" name="ConnectLine"/>
            <p:cNvSpPr/>
            <p:nvPr/>
          </p:nvSpPr>
          <p:spPr>
            <a:xfrm>
              <a:off x="1836000" y="690000"/>
              <a:ext cx="72000" cy="279000"/>
            </a:xfrm>
            <a:custGeom>
              <a:avLst/>
              <a:gdLst/>
              <a:ahLst/>
              <a:cxnLst/>
              <a:rect l="0" t="0" r="0" b="0"/>
              <a:pathLst>
                <a:path w="72000" h="279000" fill="none">
                  <a:moveTo>
                    <a:pt x="0" y="0"/>
                  </a:moveTo>
                  <a:lnTo>
                    <a:pt x="0" y="279000"/>
                  </a:lnTo>
                  <a:lnTo>
                    <a:pt x="72000" y="279000"/>
                  </a:lnTo>
                </a:path>
              </a:pathLst>
            </a:custGeom>
            <a:solidFill>
              <a:srgbClr val="FFFFFF"/>
            </a:solidFill>
            <a:ln w="6000" cap="flat">
              <a:solidFill>
                <a:srgbClr val="508997"/>
              </a:solidFill>
              <a:bevel/>
            </a:ln>
          </p:spPr>
          <p:txBody>
            <a:bodyPr/>
            <a:lstStyle/>
            <a:p>
              <a:endParaRPr lang="zh-CN" altLang="en-US"/>
            </a:p>
          </p:txBody>
        </p:sp>
        <p:sp>
          <p:nvSpPr>
            <p:cNvPr id="8" name="ConnectLine"/>
            <p:cNvSpPr/>
            <p:nvPr/>
          </p:nvSpPr>
          <p:spPr>
            <a:xfrm>
              <a:off x="1836000" y="690000"/>
              <a:ext cx="72000" cy="279000"/>
            </a:xfrm>
            <a:custGeom>
              <a:avLst/>
              <a:gdLst/>
              <a:ahLst/>
              <a:cxnLst/>
              <a:rect l="0" t="0" r="0" b="0"/>
              <a:pathLst>
                <a:path w="72000" h="279000" fill="none">
                  <a:moveTo>
                    <a:pt x="0" y="0"/>
                  </a:moveTo>
                  <a:lnTo>
                    <a:pt x="0" y="279000"/>
                  </a:lnTo>
                  <a:lnTo>
                    <a:pt x="-72000" y="279000"/>
                  </a:lnTo>
                </a:path>
              </a:pathLst>
            </a:custGeom>
            <a:solidFill>
              <a:srgbClr val="FFFFFF"/>
            </a:solidFill>
            <a:ln w="6000" cap="flat">
              <a:solidFill>
                <a:srgbClr val="508997"/>
              </a:solidFill>
              <a:bevel/>
            </a:ln>
          </p:spPr>
          <p:txBody>
            <a:bodyPr/>
            <a:lstStyle/>
            <a:p>
              <a:endParaRPr lang="zh-CN" altLang="en-US"/>
            </a:p>
          </p:txBody>
        </p:sp>
        <p:sp>
          <p:nvSpPr>
            <p:cNvPr id="9" name="ConnectLine"/>
            <p:cNvSpPr/>
            <p:nvPr/>
          </p:nvSpPr>
          <p:spPr>
            <a:xfrm>
              <a:off x="1836000" y="690000"/>
              <a:ext cx="390000" cy="693000"/>
            </a:xfrm>
            <a:custGeom>
              <a:avLst/>
              <a:gdLst/>
              <a:ahLst/>
              <a:cxnLst/>
              <a:rect l="0" t="0" r="0" b="0"/>
              <a:pathLst>
                <a:path w="390000" h="693000" fill="none">
                  <a:moveTo>
                    <a:pt x="0" y="0"/>
                  </a:moveTo>
                  <a:lnTo>
                    <a:pt x="0" y="486000"/>
                  </a:lnTo>
                  <a:lnTo>
                    <a:pt x="-390000" y="486000"/>
                  </a:lnTo>
                  <a:lnTo>
                    <a:pt x="-390000" y="693000"/>
                  </a:lnTo>
                  <a:lnTo>
                    <a:pt x="-318000" y="693000"/>
                  </a:lnTo>
                </a:path>
              </a:pathLst>
            </a:custGeom>
            <a:solidFill>
              <a:srgbClr val="FFFFFF"/>
            </a:solidFill>
            <a:ln w="6000" cap="flat">
              <a:solidFill>
                <a:srgbClr val="508997"/>
              </a:solidFill>
              <a:bevel/>
            </a:ln>
          </p:spPr>
          <p:txBody>
            <a:bodyPr/>
            <a:lstStyle/>
            <a:p>
              <a:endParaRPr lang="zh-CN" altLang="en-US"/>
            </a:p>
          </p:txBody>
        </p:sp>
        <p:sp>
          <p:nvSpPr>
            <p:cNvPr id="10" name="ConnectLine"/>
            <p:cNvSpPr/>
            <p:nvPr/>
          </p:nvSpPr>
          <p:spPr>
            <a:xfrm>
              <a:off x="4176000" y="690000"/>
              <a:ext cx="216000" cy="279000"/>
            </a:xfrm>
            <a:custGeom>
              <a:avLst/>
              <a:gdLst/>
              <a:ahLst/>
              <a:cxnLst/>
              <a:rect l="0" t="0" r="0" b="0"/>
              <a:pathLst>
                <a:path w="216000" h="279000" fill="none">
                  <a:moveTo>
                    <a:pt x="0" y="0"/>
                  </a:moveTo>
                  <a:lnTo>
                    <a:pt x="0" y="72000"/>
                  </a:lnTo>
                  <a:lnTo>
                    <a:pt x="-216000" y="72000"/>
                  </a:lnTo>
                  <a:lnTo>
                    <a:pt x="-216000" y="279000"/>
                  </a:lnTo>
                  <a:lnTo>
                    <a:pt x="-144000" y="279000"/>
                  </a:lnTo>
                </a:path>
              </a:pathLst>
            </a:custGeom>
            <a:solidFill>
              <a:srgbClr val="FFFFFF"/>
            </a:solidFill>
            <a:ln w="6000" cap="flat">
              <a:solidFill>
                <a:srgbClr val="508997"/>
              </a:solidFill>
              <a:bevel/>
            </a:ln>
          </p:spPr>
          <p:txBody>
            <a:bodyPr/>
            <a:lstStyle/>
            <a:p>
              <a:endParaRPr lang="zh-CN" altLang="en-US"/>
            </a:p>
          </p:txBody>
        </p:sp>
        <p:sp>
          <p:nvSpPr>
            <p:cNvPr id="11" name="ConnectLine"/>
            <p:cNvSpPr/>
            <p:nvPr/>
          </p:nvSpPr>
          <p:spPr>
            <a:xfrm>
              <a:off x="4176000" y="690000"/>
              <a:ext cx="216000" cy="1107000"/>
            </a:xfrm>
            <a:custGeom>
              <a:avLst/>
              <a:gdLst/>
              <a:ahLst/>
              <a:cxnLst/>
              <a:rect l="0" t="0" r="0" b="0"/>
              <a:pathLst>
                <a:path w="216000" h="1107000" fill="none">
                  <a:moveTo>
                    <a:pt x="0" y="0"/>
                  </a:moveTo>
                  <a:lnTo>
                    <a:pt x="0" y="72000"/>
                  </a:lnTo>
                  <a:lnTo>
                    <a:pt x="-216000" y="72000"/>
                  </a:lnTo>
                  <a:lnTo>
                    <a:pt x="-216000" y="1107000"/>
                  </a:lnTo>
                  <a:lnTo>
                    <a:pt x="-144000" y="1107000"/>
                  </a:lnTo>
                </a:path>
              </a:pathLst>
            </a:custGeom>
            <a:solidFill>
              <a:srgbClr val="FFFFFF"/>
            </a:solidFill>
            <a:ln w="6000" cap="flat">
              <a:solidFill>
                <a:srgbClr val="508997"/>
              </a:solidFill>
              <a:bevel/>
            </a:ln>
          </p:spPr>
          <p:txBody>
            <a:bodyPr/>
            <a:lstStyle/>
            <a:p>
              <a:endParaRPr lang="zh-CN" altLang="en-US"/>
            </a:p>
          </p:txBody>
        </p:sp>
        <p:sp>
          <p:nvSpPr>
            <p:cNvPr id="12" name="ConnectLine"/>
            <p:cNvSpPr/>
            <p:nvPr/>
          </p:nvSpPr>
          <p:spPr>
            <a:xfrm>
              <a:off x="5334000" y="690000"/>
              <a:ext cx="300000" cy="279000"/>
            </a:xfrm>
            <a:custGeom>
              <a:avLst/>
              <a:gdLst/>
              <a:ahLst/>
              <a:cxnLst/>
              <a:rect l="0" t="0" r="0" b="0"/>
              <a:pathLst>
                <a:path w="300000" h="279000" fill="none">
                  <a:moveTo>
                    <a:pt x="0" y="0"/>
                  </a:moveTo>
                  <a:lnTo>
                    <a:pt x="0" y="72000"/>
                  </a:lnTo>
                  <a:lnTo>
                    <a:pt x="-300000" y="72000"/>
                  </a:lnTo>
                  <a:lnTo>
                    <a:pt x="-300000" y="279000"/>
                  </a:lnTo>
                  <a:lnTo>
                    <a:pt x="-228000" y="279000"/>
                  </a:lnTo>
                </a:path>
              </a:pathLst>
            </a:custGeom>
            <a:solidFill>
              <a:srgbClr val="FFFFFF"/>
            </a:solidFill>
            <a:ln w="6000" cap="flat">
              <a:solidFill>
                <a:srgbClr val="508997"/>
              </a:solidFill>
              <a:bevel/>
            </a:ln>
          </p:spPr>
          <p:txBody>
            <a:bodyPr/>
            <a:lstStyle/>
            <a:p>
              <a:endParaRPr lang="zh-CN" altLang="en-US"/>
            </a:p>
          </p:txBody>
        </p:sp>
        <p:grpSp>
          <p:nvGrpSpPr>
            <p:cNvPr id="13" name="Manager"/>
            <p:cNvGrpSpPr/>
            <p:nvPr/>
          </p:nvGrpSpPr>
          <p:grpSpPr>
            <a:xfrm>
              <a:off x="2289000" y="6000"/>
              <a:ext cx="1314000" cy="270000"/>
              <a:chOff x="2289000" y="6000"/>
              <a:chExt cx="1314000" cy="270000"/>
            </a:xfrm>
          </p:grpSpPr>
          <p:sp>
            <p:nvSpPr>
              <p:cNvPr id="70" name="Rectangle"/>
              <p:cNvSpPr/>
              <p:nvPr/>
            </p:nvSpPr>
            <p:spPr>
              <a:xfrm>
                <a:off x="2289000" y="6000"/>
                <a:ext cx="1314000" cy="270000"/>
              </a:xfrm>
              <a:custGeom>
                <a:avLst/>
                <a:gdLst>
                  <a:gd name="connsiteX0" fmla="*/ 0 w 1314000"/>
                  <a:gd name="connsiteY0" fmla="*/ 135000 h 270000"/>
                  <a:gd name="connsiteX1" fmla="*/ 657000 w 1314000"/>
                  <a:gd name="connsiteY1" fmla="*/ 0 h 270000"/>
                  <a:gd name="connsiteX2" fmla="*/ 1314000 w 1314000"/>
                  <a:gd name="connsiteY2" fmla="*/ 135000 h 270000"/>
                  <a:gd name="connsiteX3" fmla="*/ 657000 w 131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1314000" h="270000">
                    <a:moveTo>
                      <a:pt x="0" y="0"/>
                    </a:moveTo>
                    <a:lnTo>
                      <a:pt x="1314000" y="0"/>
                    </a:lnTo>
                    <a:lnTo>
                      <a:pt x="1314000" y="270000"/>
                    </a:lnTo>
                    <a:lnTo>
                      <a:pt x="0" y="270000"/>
                    </a:lnTo>
                    <a:lnTo>
                      <a:pt x="0" y="0"/>
                    </a:lnTo>
                    <a:close/>
                  </a:path>
                </a:pathLst>
              </a:custGeom>
              <a:solidFill>
                <a:srgbClr val="442117"/>
              </a:solidFill>
              <a:ln w="6000" cap="flat">
                <a:solidFill>
                  <a:srgbClr val="442117"/>
                </a:solidFill>
                <a:bevel/>
              </a:ln>
            </p:spPr>
            <p:txBody>
              <a:bodyPr/>
              <a:lstStyle/>
              <a:p>
                <a:endParaRPr lang="zh-CN" altLang="en-US"/>
              </a:p>
            </p:txBody>
          </p:sp>
          <p:sp>
            <p:nvSpPr>
              <p:cNvPr id="71" name="Text 3"/>
              <p:cNvSpPr txBox="1"/>
              <p:nvPr/>
            </p:nvSpPr>
            <p:spPr>
              <a:xfrm>
                <a:off x="2319000" y="71000"/>
                <a:ext cx="1254000" cy="140000"/>
              </a:xfrm>
              <a:prstGeom prst="rect">
                <a:avLst/>
              </a:prstGeom>
              <a:noFill/>
            </p:spPr>
            <p:txBody>
              <a:bodyPr wrap="square" lIns="24000" tIns="0" rIns="24000" bIns="0" rtlCol="0" anchor="ctr"/>
              <a:lstStyle/>
              <a:p>
                <a:pPr algn="ctr">
                  <a:spcAft>
                    <a:spcPts val="0"/>
                  </a:spcAft>
                </a:pPr>
                <a:r>
                  <a:rPr lang="zh-CN" sz="600" b="1" kern="100">
                    <a:solidFill>
                      <a:srgbClr val="FFFFFF"/>
                    </a:solidFill>
                    <a:effectLst/>
                    <a:latin typeface="Arial"/>
                    <a:ea typeface="宋体"/>
                    <a:cs typeface="Times New Roman"/>
                  </a:rPr>
                  <a:t>霸笔笔记</a:t>
                </a:r>
                <a:r>
                  <a:rPr lang="en-US" sz="600" b="1" kern="100">
                    <a:solidFill>
                      <a:srgbClr val="FFFFFF"/>
                    </a:solidFill>
                    <a:effectLst/>
                    <a:latin typeface="Arial"/>
                    <a:ea typeface="宋体"/>
                    <a:cs typeface="Times New Roman"/>
                  </a:rPr>
                  <a:t>APP</a:t>
                </a:r>
                <a:endParaRPr lang="zh-CN" sz="1050" kern="100">
                  <a:effectLst/>
                  <a:latin typeface="Calibri"/>
                  <a:ea typeface="宋体"/>
                  <a:cs typeface="Times New Roman"/>
                </a:endParaRPr>
              </a:p>
            </p:txBody>
          </p:sp>
        </p:grpSp>
        <p:grpSp>
          <p:nvGrpSpPr>
            <p:cNvPr id="14" name="Manager"/>
            <p:cNvGrpSpPr/>
            <p:nvPr/>
          </p:nvGrpSpPr>
          <p:grpSpPr>
            <a:xfrm>
              <a:off x="4902000" y="420000"/>
              <a:ext cx="864000" cy="270000"/>
              <a:chOff x="4902000" y="420000"/>
              <a:chExt cx="864000" cy="270000"/>
            </a:xfrm>
          </p:grpSpPr>
          <p:sp>
            <p:nvSpPr>
              <p:cNvPr id="68" name="Rectangle"/>
              <p:cNvSpPr/>
              <p:nvPr/>
            </p:nvSpPr>
            <p:spPr>
              <a:xfrm>
                <a:off x="4902000" y="420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779A2"/>
              </a:solidFill>
              <a:ln w="6000" cap="flat">
                <a:solidFill>
                  <a:srgbClr val="6779A2"/>
                </a:solidFill>
                <a:bevel/>
              </a:ln>
            </p:spPr>
            <p:txBody>
              <a:bodyPr/>
              <a:lstStyle/>
              <a:p>
                <a:endParaRPr lang="zh-CN" altLang="en-US"/>
              </a:p>
            </p:txBody>
          </p:sp>
          <p:sp>
            <p:nvSpPr>
              <p:cNvPr id="69" name="Text 4"/>
              <p:cNvSpPr txBox="1"/>
              <p:nvPr/>
            </p:nvSpPr>
            <p:spPr>
              <a:xfrm>
                <a:off x="4932000" y="487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数据库端</a:t>
                </a:r>
                <a:endParaRPr lang="zh-CN" sz="1050" kern="100">
                  <a:effectLst/>
                  <a:latin typeface="Calibri"/>
                  <a:ea typeface="宋体"/>
                  <a:cs typeface="Times New Roman"/>
                </a:endParaRPr>
              </a:p>
            </p:txBody>
          </p:sp>
        </p:grpSp>
        <p:grpSp>
          <p:nvGrpSpPr>
            <p:cNvPr id="15" name="Manager"/>
            <p:cNvGrpSpPr/>
            <p:nvPr/>
          </p:nvGrpSpPr>
          <p:grpSpPr>
            <a:xfrm>
              <a:off x="5106000" y="834000"/>
              <a:ext cx="864000" cy="270000"/>
              <a:chOff x="5106000" y="834000"/>
              <a:chExt cx="864000" cy="270000"/>
            </a:xfrm>
          </p:grpSpPr>
          <p:sp>
            <p:nvSpPr>
              <p:cNvPr id="66" name="Rectangle"/>
              <p:cNvSpPr/>
              <p:nvPr/>
            </p:nvSpPr>
            <p:spPr>
              <a:xfrm>
                <a:off x="5106000" y="834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67" name="Text 5"/>
              <p:cNvSpPr txBox="1"/>
              <p:nvPr/>
            </p:nvSpPr>
            <p:spPr>
              <a:xfrm>
                <a:off x="5136000" y="901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存储数据</a:t>
                </a:r>
                <a:endParaRPr lang="zh-CN" sz="1050" kern="100">
                  <a:effectLst/>
                  <a:latin typeface="Calibri"/>
                  <a:ea typeface="宋体"/>
                  <a:cs typeface="Times New Roman"/>
                </a:endParaRPr>
              </a:p>
            </p:txBody>
          </p:sp>
        </p:grpSp>
        <p:grpSp>
          <p:nvGrpSpPr>
            <p:cNvPr id="16" name="Manager"/>
            <p:cNvGrpSpPr/>
            <p:nvPr/>
          </p:nvGrpSpPr>
          <p:grpSpPr>
            <a:xfrm>
              <a:off x="3744000" y="420000"/>
              <a:ext cx="864000" cy="270000"/>
              <a:chOff x="3744000" y="420000"/>
              <a:chExt cx="864000" cy="270000"/>
            </a:xfrm>
          </p:grpSpPr>
          <p:sp>
            <p:nvSpPr>
              <p:cNvPr id="64" name="Rectangle"/>
              <p:cNvSpPr/>
              <p:nvPr/>
            </p:nvSpPr>
            <p:spPr>
              <a:xfrm>
                <a:off x="3744000" y="420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779A2"/>
              </a:solidFill>
              <a:ln w="6000" cap="flat">
                <a:solidFill>
                  <a:srgbClr val="6779A2"/>
                </a:solidFill>
                <a:bevel/>
              </a:ln>
            </p:spPr>
            <p:txBody>
              <a:bodyPr/>
              <a:lstStyle/>
              <a:p>
                <a:endParaRPr lang="zh-CN" altLang="en-US"/>
              </a:p>
            </p:txBody>
          </p:sp>
          <p:sp>
            <p:nvSpPr>
              <p:cNvPr id="65" name="Text 6"/>
              <p:cNvSpPr txBox="1"/>
              <p:nvPr/>
            </p:nvSpPr>
            <p:spPr>
              <a:xfrm>
                <a:off x="3774000" y="487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服务器端</a:t>
                </a:r>
                <a:endParaRPr lang="zh-CN" sz="1050" kern="100">
                  <a:effectLst/>
                  <a:latin typeface="Calibri"/>
                  <a:ea typeface="宋体"/>
                  <a:cs typeface="Times New Roman"/>
                </a:endParaRPr>
              </a:p>
            </p:txBody>
          </p:sp>
        </p:grpSp>
        <p:grpSp>
          <p:nvGrpSpPr>
            <p:cNvPr id="17" name="Manager"/>
            <p:cNvGrpSpPr/>
            <p:nvPr/>
          </p:nvGrpSpPr>
          <p:grpSpPr>
            <a:xfrm>
              <a:off x="4032000" y="1662000"/>
              <a:ext cx="864000" cy="270000"/>
              <a:chOff x="4032000" y="1662000"/>
              <a:chExt cx="864000" cy="270000"/>
            </a:xfrm>
          </p:grpSpPr>
          <p:sp>
            <p:nvSpPr>
              <p:cNvPr id="62" name="Rectangle"/>
              <p:cNvSpPr/>
              <p:nvPr/>
            </p:nvSpPr>
            <p:spPr>
              <a:xfrm>
                <a:off x="4032000" y="1662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63" name="Text 7"/>
              <p:cNvSpPr txBox="1"/>
              <p:nvPr/>
            </p:nvSpPr>
            <p:spPr>
              <a:xfrm>
                <a:off x="4062000" y="1729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提供接口</a:t>
                </a:r>
                <a:endParaRPr lang="zh-CN" sz="1050" kern="100">
                  <a:effectLst/>
                  <a:latin typeface="Calibri"/>
                  <a:ea typeface="宋体"/>
                  <a:cs typeface="Times New Roman"/>
                </a:endParaRPr>
              </a:p>
            </p:txBody>
          </p:sp>
        </p:grpSp>
        <p:grpSp>
          <p:nvGrpSpPr>
            <p:cNvPr id="18" name="Manager"/>
            <p:cNvGrpSpPr/>
            <p:nvPr/>
          </p:nvGrpSpPr>
          <p:grpSpPr>
            <a:xfrm>
              <a:off x="4032000" y="834000"/>
              <a:ext cx="864000" cy="270000"/>
              <a:chOff x="4032000" y="834000"/>
              <a:chExt cx="864000" cy="270000"/>
            </a:xfrm>
          </p:grpSpPr>
          <p:sp>
            <p:nvSpPr>
              <p:cNvPr id="60" name="Rectangle"/>
              <p:cNvSpPr/>
              <p:nvPr/>
            </p:nvSpPr>
            <p:spPr>
              <a:xfrm>
                <a:off x="4032000" y="834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61" name="Text 8"/>
              <p:cNvSpPr txBox="1"/>
              <p:nvPr/>
            </p:nvSpPr>
            <p:spPr>
              <a:xfrm>
                <a:off x="4062000" y="901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存储资料</a:t>
                </a:r>
                <a:endParaRPr lang="zh-CN" sz="1050" kern="100">
                  <a:effectLst/>
                  <a:latin typeface="Calibri"/>
                  <a:ea typeface="宋体"/>
                  <a:cs typeface="Times New Roman"/>
                </a:endParaRPr>
              </a:p>
            </p:txBody>
          </p:sp>
        </p:grpSp>
        <p:grpSp>
          <p:nvGrpSpPr>
            <p:cNvPr id="19" name="Manager"/>
            <p:cNvGrpSpPr/>
            <p:nvPr/>
          </p:nvGrpSpPr>
          <p:grpSpPr>
            <a:xfrm>
              <a:off x="1404000" y="420000"/>
              <a:ext cx="864000" cy="270000"/>
              <a:chOff x="1404000" y="420000"/>
              <a:chExt cx="864000" cy="270000"/>
            </a:xfrm>
          </p:grpSpPr>
          <p:sp>
            <p:nvSpPr>
              <p:cNvPr id="58" name="Rectangle"/>
              <p:cNvSpPr/>
              <p:nvPr/>
            </p:nvSpPr>
            <p:spPr>
              <a:xfrm>
                <a:off x="1404000" y="420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779A2"/>
              </a:solidFill>
              <a:ln w="6000" cap="flat">
                <a:solidFill>
                  <a:srgbClr val="6779A2"/>
                </a:solidFill>
                <a:bevel/>
              </a:ln>
            </p:spPr>
            <p:txBody>
              <a:bodyPr/>
              <a:lstStyle/>
              <a:p>
                <a:endParaRPr lang="zh-CN" altLang="en-US"/>
              </a:p>
            </p:txBody>
          </p:sp>
          <p:sp>
            <p:nvSpPr>
              <p:cNvPr id="59" name="Text 9"/>
              <p:cNvSpPr txBox="1"/>
              <p:nvPr/>
            </p:nvSpPr>
            <p:spPr>
              <a:xfrm>
                <a:off x="1434000" y="487000"/>
                <a:ext cx="804000" cy="136000"/>
              </a:xfrm>
              <a:prstGeom prst="rect">
                <a:avLst/>
              </a:prstGeom>
              <a:noFill/>
            </p:spPr>
            <p:txBody>
              <a:bodyPr wrap="square" lIns="24000" tIns="0" rIns="24000" bIns="0" rtlCol="0" anchor="ctr"/>
              <a:lstStyle/>
              <a:p>
                <a:pPr algn="ctr">
                  <a:spcAft>
                    <a:spcPts val="0"/>
                  </a:spcAft>
                </a:pPr>
                <a:r>
                  <a:rPr lang="en-US" sz="600" kern="100">
                    <a:solidFill>
                      <a:srgbClr val="FFFFFF"/>
                    </a:solidFill>
                    <a:effectLst/>
                    <a:latin typeface="Arial"/>
                    <a:ea typeface="宋体"/>
                    <a:cs typeface="Times New Roman"/>
                  </a:rPr>
                  <a:t>APP</a:t>
                </a:r>
                <a:r>
                  <a:rPr lang="zh-CN" sz="600" kern="100">
                    <a:solidFill>
                      <a:srgbClr val="FFFFFF"/>
                    </a:solidFill>
                    <a:effectLst/>
                    <a:latin typeface="Arial"/>
                    <a:ea typeface="宋体"/>
                    <a:cs typeface="Times New Roman"/>
                  </a:rPr>
                  <a:t>端</a:t>
                </a:r>
                <a:endParaRPr lang="zh-CN" sz="1050" kern="100">
                  <a:effectLst/>
                  <a:latin typeface="Calibri"/>
                  <a:ea typeface="宋体"/>
                  <a:cs typeface="Times New Roman"/>
                </a:endParaRPr>
              </a:p>
            </p:txBody>
          </p:sp>
        </p:grpSp>
        <p:grpSp>
          <p:nvGrpSpPr>
            <p:cNvPr id="20" name="Manager"/>
            <p:cNvGrpSpPr/>
            <p:nvPr/>
          </p:nvGrpSpPr>
          <p:grpSpPr>
            <a:xfrm>
              <a:off x="1518000" y="1248000"/>
              <a:ext cx="864000" cy="270000"/>
              <a:chOff x="1518000" y="1248000"/>
              <a:chExt cx="864000" cy="270000"/>
            </a:xfrm>
          </p:grpSpPr>
          <p:sp>
            <p:nvSpPr>
              <p:cNvPr id="56" name="Rectangle"/>
              <p:cNvSpPr/>
              <p:nvPr/>
            </p:nvSpPr>
            <p:spPr>
              <a:xfrm>
                <a:off x="1518000" y="1248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57" name="Text 10"/>
              <p:cNvSpPr txBox="1"/>
              <p:nvPr/>
            </p:nvSpPr>
            <p:spPr>
              <a:xfrm>
                <a:off x="1548000" y="1315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主页</a:t>
                </a:r>
                <a:endParaRPr lang="zh-CN" sz="1050" kern="100">
                  <a:effectLst/>
                  <a:latin typeface="Calibri"/>
                  <a:ea typeface="宋体"/>
                  <a:cs typeface="Times New Roman"/>
                </a:endParaRPr>
              </a:p>
            </p:txBody>
          </p:sp>
        </p:grpSp>
        <p:grpSp>
          <p:nvGrpSpPr>
            <p:cNvPr id="21" name="Manager"/>
            <p:cNvGrpSpPr/>
            <p:nvPr/>
          </p:nvGrpSpPr>
          <p:grpSpPr>
            <a:xfrm>
              <a:off x="900000" y="834000"/>
              <a:ext cx="864000" cy="270000"/>
              <a:chOff x="900000" y="834000"/>
              <a:chExt cx="864000" cy="270000"/>
            </a:xfrm>
          </p:grpSpPr>
          <p:sp>
            <p:nvSpPr>
              <p:cNvPr id="54" name="Rectangle"/>
              <p:cNvSpPr/>
              <p:nvPr/>
            </p:nvSpPr>
            <p:spPr>
              <a:xfrm>
                <a:off x="900000" y="834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55" name="Text 11"/>
              <p:cNvSpPr txBox="1"/>
              <p:nvPr/>
            </p:nvSpPr>
            <p:spPr>
              <a:xfrm>
                <a:off x="930000" y="901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登录界面</a:t>
                </a:r>
                <a:endParaRPr lang="zh-CN" sz="1050" kern="100">
                  <a:effectLst/>
                  <a:latin typeface="Calibri"/>
                  <a:ea typeface="宋体"/>
                  <a:cs typeface="Times New Roman"/>
                </a:endParaRPr>
              </a:p>
            </p:txBody>
          </p:sp>
        </p:grpSp>
        <p:grpSp>
          <p:nvGrpSpPr>
            <p:cNvPr id="22" name="Manager"/>
            <p:cNvGrpSpPr/>
            <p:nvPr/>
          </p:nvGrpSpPr>
          <p:grpSpPr>
            <a:xfrm>
              <a:off x="1908000" y="834000"/>
              <a:ext cx="864000" cy="270000"/>
              <a:chOff x="1908000" y="834000"/>
              <a:chExt cx="864000" cy="270000"/>
            </a:xfrm>
          </p:grpSpPr>
          <p:sp>
            <p:nvSpPr>
              <p:cNvPr id="52" name="Rectangle"/>
              <p:cNvSpPr/>
              <p:nvPr/>
            </p:nvSpPr>
            <p:spPr>
              <a:xfrm>
                <a:off x="1908000" y="834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53" name="Text 12"/>
              <p:cNvSpPr txBox="1"/>
              <p:nvPr/>
            </p:nvSpPr>
            <p:spPr>
              <a:xfrm>
                <a:off x="1938000" y="901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设置</a:t>
                </a:r>
                <a:endParaRPr lang="zh-CN" sz="1050" kern="100">
                  <a:effectLst/>
                  <a:latin typeface="Calibri"/>
                  <a:ea typeface="宋体"/>
                  <a:cs typeface="Times New Roman"/>
                </a:endParaRPr>
              </a:p>
            </p:txBody>
          </p:sp>
        </p:grpSp>
        <p:grpSp>
          <p:nvGrpSpPr>
            <p:cNvPr id="23" name="Manager"/>
            <p:cNvGrpSpPr/>
            <p:nvPr/>
          </p:nvGrpSpPr>
          <p:grpSpPr>
            <a:xfrm>
              <a:off x="4032000" y="1248000"/>
              <a:ext cx="864000" cy="270000"/>
              <a:chOff x="4032000" y="1248000"/>
              <a:chExt cx="864000" cy="270000"/>
            </a:xfrm>
          </p:grpSpPr>
          <p:sp>
            <p:nvSpPr>
              <p:cNvPr id="50" name="Rectangle"/>
              <p:cNvSpPr/>
              <p:nvPr/>
            </p:nvSpPr>
            <p:spPr>
              <a:xfrm>
                <a:off x="4032000" y="1248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51" name="Text 13"/>
              <p:cNvSpPr txBox="1"/>
              <p:nvPr/>
            </p:nvSpPr>
            <p:spPr>
              <a:xfrm>
                <a:off x="4062000" y="1315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程序逻辑</a:t>
                </a:r>
                <a:endParaRPr lang="zh-CN" sz="1050" kern="100">
                  <a:effectLst/>
                  <a:latin typeface="Calibri"/>
                  <a:ea typeface="宋体"/>
                  <a:cs typeface="Times New Roman"/>
                </a:endParaRPr>
              </a:p>
            </p:txBody>
          </p:sp>
        </p:grpSp>
        <p:sp>
          <p:nvSpPr>
            <p:cNvPr id="24" name="ConnectLine"/>
            <p:cNvSpPr/>
            <p:nvPr/>
          </p:nvSpPr>
          <p:spPr>
            <a:xfrm>
              <a:off x="4176000" y="690000"/>
              <a:ext cx="216000" cy="693000"/>
            </a:xfrm>
            <a:custGeom>
              <a:avLst/>
              <a:gdLst/>
              <a:ahLst/>
              <a:cxnLst/>
              <a:rect l="0" t="0" r="0" b="0"/>
              <a:pathLst>
                <a:path w="216000" h="693000" fill="none">
                  <a:moveTo>
                    <a:pt x="0" y="0"/>
                  </a:moveTo>
                  <a:lnTo>
                    <a:pt x="0" y="72000"/>
                  </a:lnTo>
                  <a:lnTo>
                    <a:pt x="-216000" y="72000"/>
                  </a:lnTo>
                  <a:lnTo>
                    <a:pt x="-216000" y="693000"/>
                  </a:lnTo>
                  <a:lnTo>
                    <a:pt x="-144000" y="693000"/>
                  </a:lnTo>
                </a:path>
              </a:pathLst>
            </a:custGeom>
            <a:noFill/>
            <a:ln w="6000" cap="flat">
              <a:solidFill>
                <a:srgbClr val="508997"/>
              </a:solidFill>
              <a:bevel/>
            </a:ln>
          </p:spPr>
          <p:txBody>
            <a:bodyPr/>
            <a:lstStyle/>
            <a:p>
              <a:endParaRPr lang="zh-CN" altLang="en-US"/>
            </a:p>
          </p:txBody>
        </p:sp>
        <p:grpSp>
          <p:nvGrpSpPr>
            <p:cNvPr id="25" name="Manager"/>
            <p:cNvGrpSpPr/>
            <p:nvPr/>
          </p:nvGrpSpPr>
          <p:grpSpPr>
            <a:xfrm>
              <a:off x="6000" y="1662000"/>
              <a:ext cx="864000" cy="270000"/>
              <a:chOff x="6000" y="1662000"/>
              <a:chExt cx="864000" cy="270000"/>
            </a:xfrm>
          </p:grpSpPr>
          <p:sp>
            <p:nvSpPr>
              <p:cNvPr id="48" name="Rectangle"/>
              <p:cNvSpPr/>
              <p:nvPr/>
            </p:nvSpPr>
            <p:spPr>
              <a:xfrm>
                <a:off x="6000" y="1662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49" name="Text 14"/>
              <p:cNvSpPr txBox="1"/>
              <p:nvPr/>
            </p:nvSpPr>
            <p:spPr>
              <a:xfrm>
                <a:off x="36000" y="1729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待办事项</a:t>
                </a:r>
                <a:endParaRPr lang="zh-CN" sz="1050" kern="100">
                  <a:effectLst/>
                  <a:latin typeface="Calibri"/>
                  <a:ea typeface="宋体"/>
                  <a:cs typeface="Times New Roman"/>
                </a:endParaRPr>
              </a:p>
            </p:txBody>
          </p:sp>
        </p:grpSp>
        <p:sp>
          <p:nvSpPr>
            <p:cNvPr id="26" name="ConnectLine"/>
            <p:cNvSpPr/>
            <p:nvPr/>
          </p:nvSpPr>
          <p:spPr>
            <a:xfrm>
              <a:off x="1950000" y="1518000"/>
              <a:ext cx="1512000" cy="144000"/>
            </a:xfrm>
            <a:custGeom>
              <a:avLst/>
              <a:gdLst/>
              <a:ahLst/>
              <a:cxnLst/>
              <a:rect l="0" t="0" r="0" b="0"/>
              <a:pathLst>
                <a:path w="1512000" h="144000" fill="none">
                  <a:moveTo>
                    <a:pt x="0" y="0"/>
                  </a:moveTo>
                  <a:lnTo>
                    <a:pt x="0" y="72000"/>
                  </a:lnTo>
                  <a:lnTo>
                    <a:pt x="-1512000" y="72000"/>
                  </a:lnTo>
                  <a:lnTo>
                    <a:pt x="-1512000" y="144000"/>
                  </a:lnTo>
                </a:path>
              </a:pathLst>
            </a:custGeom>
            <a:noFill/>
            <a:ln w="6000" cap="flat">
              <a:solidFill>
                <a:srgbClr val="508997"/>
              </a:solidFill>
              <a:bevel/>
            </a:ln>
          </p:spPr>
          <p:txBody>
            <a:bodyPr/>
            <a:lstStyle/>
            <a:p>
              <a:endParaRPr lang="zh-CN" altLang="en-US"/>
            </a:p>
          </p:txBody>
        </p:sp>
        <p:grpSp>
          <p:nvGrpSpPr>
            <p:cNvPr id="27" name="Manager"/>
            <p:cNvGrpSpPr/>
            <p:nvPr/>
          </p:nvGrpSpPr>
          <p:grpSpPr>
            <a:xfrm>
              <a:off x="1014000" y="1662000"/>
              <a:ext cx="864000" cy="270000"/>
              <a:chOff x="1014000" y="1662000"/>
              <a:chExt cx="864000" cy="270000"/>
            </a:xfrm>
          </p:grpSpPr>
          <p:sp>
            <p:nvSpPr>
              <p:cNvPr id="46" name="Rectangle"/>
              <p:cNvSpPr/>
              <p:nvPr/>
            </p:nvSpPr>
            <p:spPr>
              <a:xfrm>
                <a:off x="1014000" y="1662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47" name="Text 15"/>
              <p:cNvSpPr txBox="1"/>
              <p:nvPr/>
            </p:nvSpPr>
            <p:spPr>
              <a:xfrm>
                <a:off x="1044000" y="1729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日程</a:t>
                </a:r>
                <a:endParaRPr lang="zh-CN" sz="1050" kern="100">
                  <a:effectLst/>
                  <a:latin typeface="Calibri"/>
                  <a:ea typeface="宋体"/>
                  <a:cs typeface="Times New Roman"/>
                </a:endParaRPr>
              </a:p>
            </p:txBody>
          </p:sp>
        </p:grpSp>
        <p:sp>
          <p:nvSpPr>
            <p:cNvPr id="28" name="ConnectLine"/>
            <p:cNvSpPr/>
            <p:nvPr/>
          </p:nvSpPr>
          <p:spPr>
            <a:xfrm>
              <a:off x="1950000" y="1518000"/>
              <a:ext cx="504000" cy="144000"/>
            </a:xfrm>
            <a:custGeom>
              <a:avLst/>
              <a:gdLst/>
              <a:ahLst/>
              <a:cxnLst/>
              <a:rect l="0" t="0" r="0" b="0"/>
              <a:pathLst>
                <a:path w="504000" h="144000" fill="none">
                  <a:moveTo>
                    <a:pt x="0" y="0"/>
                  </a:moveTo>
                  <a:lnTo>
                    <a:pt x="0" y="72000"/>
                  </a:lnTo>
                  <a:lnTo>
                    <a:pt x="-504000" y="72000"/>
                  </a:lnTo>
                  <a:lnTo>
                    <a:pt x="-504000" y="144000"/>
                  </a:lnTo>
                </a:path>
              </a:pathLst>
            </a:custGeom>
            <a:noFill/>
            <a:ln w="6000" cap="flat">
              <a:solidFill>
                <a:srgbClr val="508997"/>
              </a:solidFill>
              <a:bevel/>
            </a:ln>
          </p:spPr>
          <p:txBody>
            <a:bodyPr/>
            <a:lstStyle/>
            <a:p>
              <a:endParaRPr lang="zh-CN" altLang="en-US"/>
            </a:p>
          </p:txBody>
        </p:sp>
        <p:grpSp>
          <p:nvGrpSpPr>
            <p:cNvPr id="29" name="Manager"/>
            <p:cNvGrpSpPr/>
            <p:nvPr/>
          </p:nvGrpSpPr>
          <p:grpSpPr>
            <a:xfrm>
              <a:off x="2022000" y="1662000"/>
              <a:ext cx="864000" cy="270000"/>
              <a:chOff x="2022000" y="1662000"/>
              <a:chExt cx="864000" cy="270000"/>
            </a:xfrm>
          </p:grpSpPr>
          <p:sp>
            <p:nvSpPr>
              <p:cNvPr id="44" name="Rectangle"/>
              <p:cNvSpPr/>
              <p:nvPr/>
            </p:nvSpPr>
            <p:spPr>
              <a:xfrm>
                <a:off x="2022000" y="1662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45" name="Text 16"/>
              <p:cNvSpPr txBox="1"/>
              <p:nvPr/>
            </p:nvSpPr>
            <p:spPr>
              <a:xfrm>
                <a:off x="2052000" y="1729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日记</a:t>
                </a:r>
                <a:endParaRPr lang="zh-CN" sz="1050" kern="100">
                  <a:effectLst/>
                  <a:latin typeface="Calibri"/>
                  <a:ea typeface="宋体"/>
                  <a:cs typeface="Times New Roman"/>
                </a:endParaRPr>
              </a:p>
            </p:txBody>
          </p:sp>
        </p:grpSp>
        <p:sp>
          <p:nvSpPr>
            <p:cNvPr id="30" name="ConnectLine"/>
            <p:cNvSpPr/>
            <p:nvPr/>
          </p:nvSpPr>
          <p:spPr>
            <a:xfrm>
              <a:off x="1950000" y="1518000"/>
              <a:ext cx="504000" cy="144000"/>
            </a:xfrm>
            <a:custGeom>
              <a:avLst/>
              <a:gdLst/>
              <a:ahLst/>
              <a:cxnLst/>
              <a:rect l="0" t="0" r="0" b="0"/>
              <a:pathLst>
                <a:path w="504000" h="144000" fill="none">
                  <a:moveTo>
                    <a:pt x="0" y="0"/>
                  </a:moveTo>
                  <a:lnTo>
                    <a:pt x="0" y="72000"/>
                  </a:lnTo>
                  <a:lnTo>
                    <a:pt x="504000" y="72000"/>
                  </a:lnTo>
                  <a:lnTo>
                    <a:pt x="504000" y="144000"/>
                  </a:lnTo>
                </a:path>
              </a:pathLst>
            </a:custGeom>
            <a:noFill/>
            <a:ln w="6000" cap="flat">
              <a:solidFill>
                <a:srgbClr val="508997"/>
              </a:solidFill>
              <a:bevel/>
            </a:ln>
          </p:spPr>
          <p:txBody>
            <a:bodyPr/>
            <a:lstStyle/>
            <a:p>
              <a:endParaRPr lang="zh-CN" altLang="en-US"/>
            </a:p>
          </p:txBody>
        </p:sp>
        <p:grpSp>
          <p:nvGrpSpPr>
            <p:cNvPr id="31" name="Manager"/>
            <p:cNvGrpSpPr/>
            <p:nvPr/>
          </p:nvGrpSpPr>
          <p:grpSpPr>
            <a:xfrm>
              <a:off x="3030000" y="1662000"/>
              <a:ext cx="864000" cy="270000"/>
              <a:chOff x="3030000" y="1662000"/>
              <a:chExt cx="864000" cy="270000"/>
            </a:xfrm>
          </p:grpSpPr>
          <p:sp>
            <p:nvSpPr>
              <p:cNvPr id="42" name="Rectangle"/>
              <p:cNvSpPr/>
              <p:nvPr/>
            </p:nvSpPr>
            <p:spPr>
              <a:xfrm>
                <a:off x="3030000" y="1662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43" name="Text 17"/>
              <p:cNvSpPr txBox="1"/>
              <p:nvPr/>
            </p:nvSpPr>
            <p:spPr>
              <a:xfrm>
                <a:off x="3060000" y="1729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笔记</a:t>
                </a:r>
                <a:endParaRPr lang="zh-CN" sz="1050" kern="100">
                  <a:effectLst/>
                  <a:latin typeface="Calibri"/>
                  <a:ea typeface="宋体"/>
                  <a:cs typeface="Times New Roman"/>
                </a:endParaRPr>
              </a:p>
            </p:txBody>
          </p:sp>
        </p:grpSp>
        <p:sp>
          <p:nvSpPr>
            <p:cNvPr id="32" name="ConnectLine"/>
            <p:cNvSpPr/>
            <p:nvPr/>
          </p:nvSpPr>
          <p:spPr>
            <a:xfrm>
              <a:off x="1950000" y="1518000"/>
              <a:ext cx="1512000" cy="144000"/>
            </a:xfrm>
            <a:custGeom>
              <a:avLst/>
              <a:gdLst/>
              <a:ahLst/>
              <a:cxnLst/>
              <a:rect l="0" t="0" r="0" b="0"/>
              <a:pathLst>
                <a:path w="1512000" h="144000" fill="none">
                  <a:moveTo>
                    <a:pt x="0" y="0"/>
                  </a:moveTo>
                  <a:lnTo>
                    <a:pt x="0" y="72000"/>
                  </a:lnTo>
                  <a:lnTo>
                    <a:pt x="1512000" y="72000"/>
                  </a:lnTo>
                  <a:lnTo>
                    <a:pt x="1512000" y="144000"/>
                  </a:lnTo>
                </a:path>
              </a:pathLst>
            </a:custGeom>
            <a:noFill/>
            <a:ln w="6000" cap="flat">
              <a:solidFill>
                <a:srgbClr val="508997"/>
              </a:solidFill>
              <a:bevel/>
            </a:ln>
          </p:spPr>
          <p:txBody>
            <a:bodyPr/>
            <a:lstStyle/>
            <a:p>
              <a:endParaRPr lang="zh-CN" altLang="en-US"/>
            </a:p>
          </p:txBody>
        </p:sp>
        <p:sp>
          <p:nvSpPr>
            <p:cNvPr id="33" name="Text 18"/>
            <p:cNvSpPr txBox="1"/>
            <p:nvPr/>
          </p:nvSpPr>
          <p:spPr>
            <a:xfrm>
              <a:off x="0" y="0"/>
              <a:ext cx="5976000" cy="3876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4" name="Text 19"/>
            <p:cNvSpPr txBox="1"/>
            <p:nvPr/>
          </p:nvSpPr>
          <p:spPr>
            <a:xfrm>
              <a:off x="0" y="969000"/>
              <a:ext cx="5976000" cy="3876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5" name="Text 20"/>
            <p:cNvSpPr txBox="1"/>
            <p:nvPr/>
          </p:nvSpPr>
          <p:spPr>
            <a:xfrm>
              <a:off x="0" y="1550400"/>
              <a:ext cx="5976000" cy="3876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6" name="Text 21"/>
            <p:cNvSpPr txBox="1"/>
            <p:nvPr/>
          </p:nvSpPr>
          <p:spPr>
            <a:xfrm>
              <a:off x="0" y="0"/>
              <a:ext cx="5976000" cy="3876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7" name="Text 22"/>
            <p:cNvSpPr txBox="1"/>
            <p:nvPr/>
          </p:nvSpPr>
          <p:spPr>
            <a:xfrm>
              <a:off x="0" y="969000"/>
              <a:ext cx="5976000" cy="3876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8" name="Text 23"/>
            <p:cNvSpPr txBox="1"/>
            <p:nvPr/>
          </p:nvSpPr>
          <p:spPr>
            <a:xfrm>
              <a:off x="0" y="1550400"/>
              <a:ext cx="5976000" cy="3876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9" name="Text 24"/>
            <p:cNvSpPr txBox="1"/>
            <p:nvPr/>
          </p:nvSpPr>
          <p:spPr>
            <a:xfrm>
              <a:off x="0" y="0"/>
              <a:ext cx="5976000" cy="3876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40" name="Text 25"/>
            <p:cNvSpPr txBox="1"/>
            <p:nvPr/>
          </p:nvSpPr>
          <p:spPr>
            <a:xfrm>
              <a:off x="0" y="969000"/>
              <a:ext cx="5976000" cy="3876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41" name="Text 26"/>
            <p:cNvSpPr txBox="1"/>
            <p:nvPr/>
          </p:nvSpPr>
          <p:spPr>
            <a:xfrm>
              <a:off x="0" y="1550400"/>
              <a:ext cx="5976000" cy="3876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grpSp>
      <p:sp>
        <p:nvSpPr>
          <p:cNvPr id="72" name="文本框 3"/>
          <p:cNvSpPr txBox="1"/>
          <p:nvPr/>
        </p:nvSpPr>
        <p:spPr>
          <a:xfrm>
            <a:off x="3598904" y="267494"/>
            <a:ext cx="1980029"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层次方框图</a:t>
            </a:r>
          </a:p>
        </p:txBody>
      </p:sp>
    </p:spTree>
    <p:extLst>
      <p:ext uri="{BB962C8B-B14F-4D97-AF65-F5344CB8AC3E}">
        <p14:creationId xmlns:p14="http://schemas.microsoft.com/office/powerpoint/2010/main" val="1091234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组合 6"/>
          <p:cNvGrpSpPr/>
          <p:nvPr/>
        </p:nvGrpSpPr>
        <p:grpSpPr>
          <a:xfrm>
            <a:off x="1511800" y="647566"/>
            <a:ext cx="1260000" cy="1708160"/>
            <a:chOff x="5460070" y="1059582"/>
            <a:chExt cx="1260000" cy="1708160"/>
          </a:xfrm>
        </p:grpSpPr>
        <p:sp>
          <p:nvSpPr>
            <p:cNvPr id="4" name="椭圆 3"/>
            <p:cNvSpPr>
              <a:spLocks noChangeAspect="1"/>
            </p:cNvSpPr>
            <p:nvPr/>
          </p:nvSpPr>
          <p:spPr>
            <a:xfrm>
              <a:off x="5460070" y="1283663"/>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5" name="文本框 4"/>
            <p:cNvSpPr txBox="1"/>
            <p:nvPr/>
          </p:nvSpPr>
          <p:spPr>
            <a:xfrm>
              <a:off x="5641370" y="1059582"/>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5</a:t>
              </a:r>
              <a:endParaRPr lang="zh-CN" altLang="en-US" sz="10500" dirty="0">
                <a:solidFill>
                  <a:schemeClr val="bg1"/>
                </a:solidFill>
                <a:latin typeface="+mn-ea"/>
                <a:cs typeface="Arial" panose="020B0604020202020204" pitchFamily="34" charset="0"/>
              </a:endParaRPr>
            </a:p>
          </p:txBody>
        </p:sp>
      </p:grpSp>
      <p:sp>
        <p:nvSpPr>
          <p:cNvPr id="6" name="矩形 5"/>
          <p:cNvSpPr/>
          <p:nvPr/>
        </p:nvSpPr>
        <p:spPr>
          <a:xfrm>
            <a:off x="2695477" y="1946325"/>
            <a:ext cx="3604715" cy="769441"/>
          </a:xfrm>
          <a:prstGeom prst="rect">
            <a:avLst/>
          </a:prstGeom>
          <a:noFill/>
        </p:spPr>
        <p:txBody>
          <a:bodyPr vert="horz" wrap="square" rtlCol="0">
            <a:spAutoFit/>
          </a:bodyPr>
          <a:lstStyle/>
          <a:p>
            <a:pPr algn="ctr"/>
            <a:r>
              <a:rPr lang="zh-CN" altLang="en-US" sz="4400" spc="300" dirty="0">
                <a:solidFill>
                  <a:schemeClr val="tx1">
                    <a:lumMod val="85000"/>
                    <a:lumOff val="15000"/>
                  </a:schemeClr>
                </a:solidFill>
                <a:latin typeface="隶书" pitchFamily="49" charset="-122"/>
                <a:ea typeface="隶书" pitchFamily="49" charset="-122"/>
                <a:cs typeface="Open Sans" panose="020B0606030504020204" pitchFamily="34" charset="0"/>
              </a:rPr>
              <a:t>小组评价</a:t>
            </a:r>
          </a:p>
        </p:txBody>
      </p:sp>
    </p:spTree>
    <p:extLst>
      <p:ext uri="{BB962C8B-B14F-4D97-AF65-F5344CB8AC3E}">
        <p14:creationId xmlns:p14="http://schemas.microsoft.com/office/powerpoint/2010/main" val="2510291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395536" y="123478"/>
            <a:ext cx="3647152" cy="553998"/>
          </a:xfrm>
          <a:prstGeom prst="rect">
            <a:avLst/>
          </a:prstGeom>
          <a:noFill/>
        </p:spPr>
        <p:txBody>
          <a:bodyPr wrap="none" rtlCol="0">
            <a:spAutoFit/>
          </a:bodyPr>
          <a:lstStyle/>
          <a:p>
            <a:r>
              <a:rPr lang="zh-CN" altLang="en-US" sz="3000" dirty="0">
                <a:solidFill>
                  <a:srgbClr val="00B0F0"/>
                </a:solidFill>
                <a:latin typeface="微软雅黑" panose="020B0503020204020204" pitchFamily="34" charset="-122"/>
                <a:ea typeface="微软雅黑" panose="020B0503020204020204" pitchFamily="34" charset="-122"/>
              </a:rPr>
              <a:t>本次作业的小组分工</a:t>
            </a:r>
            <a:endParaRPr lang="zh-CN" altLang="en-US" sz="1400" dirty="0">
              <a:solidFill>
                <a:srgbClr val="00B0F0"/>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56303753"/>
              </p:ext>
            </p:extLst>
          </p:nvPr>
        </p:nvGraphicFramePr>
        <p:xfrm>
          <a:off x="1763688" y="788586"/>
          <a:ext cx="5405437" cy="4121150"/>
        </p:xfrm>
        <a:graphic>
          <a:graphicData uri="http://schemas.openxmlformats.org/presentationml/2006/ole">
            <mc:AlternateContent xmlns:mc="http://schemas.openxmlformats.org/markup-compatibility/2006">
              <mc:Choice xmlns:v="urn:schemas-microsoft-com:vml" Requires="v">
                <p:oleObj spid="_x0000_s4107" name="文档" r:id="rId6" imgW="5405504" imgH="4121492" progId="Word.Document.12">
                  <p:embed/>
                </p:oleObj>
              </mc:Choice>
              <mc:Fallback>
                <p:oleObj name="文档" r:id="rId6" imgW="5405504" imgH="4121492" progId="Word.Document.12">
                  <p:embed/>
                  <p:pic>
                    <p:nvPicPr>
                      <p:cNvPr id="0" name=""/>
                      <p:cNvPicPr/>
                      <p:nvPr/>
                    </p:nvPicPr>
                    <p:blipFill>
                      <a:blip r:embed="rId7"/>
                      <a:stretch>
                        <a:fillRect/>
                      </a:stretch>
                    </p:blipFill>
                    <p:spPr>
                      <a:xfrm>
                        <a:off x="1763688" y="788586"/>
                        <a:ext cx="5405437" cy="4121150"/>
                      </a:xfrm>
                      <a:prstGeom prst="rect">
                        <a:avLst/>
                      </a:prstGeom>
                    </p:spPr>
                  </p:pic>
                </p:oleObj>
              </mc:Fallback>
            </mc:AlternateContent>
          </a:graphicData>
        </a:graphic>
      </p:graphicFrame>
    </p:spTree>
    <p:extLst>
      <p:ext uri="{BB962C8B-B14F-4D97-AF65-F5344CB8AC3E}">
        <p14:creationId xmlns:p14="http://schemas.microsoft.com/office/powerpoint/2010/main" val="3014905400"/>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4" name="dou.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971600" y="310218"/>
            <a:ext cx="23762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rPr>
              <a:t>参考资料</a:t>
            </a:r>
          </a:p>
        </p:txBody>
      </p:sp>
      <p:sp>
        <p:nvSpPr>
          <p:cNvPr id="6" name="TextBox 5"/>
          <p:cNvSpPr txBox="1"/>
          <p:nvPr/>
        </p:nvSpPr>
        <p:spPr>
          <a:xfrm>
            <a:off x="539552" y="1491630"/>
            <a:ext cx="345638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配置管理工具</a:t>
            </a:r>
            <a:r>
              <a:rPr kumimoji="0" lang="en-US" altLang="zh-CN" sz="1600" i="0" u="none" strike="noStrike" kern="800" cap="none" spc="100" normalizeH="0" baseline="0" noProof="0" dirty="0" err="1">
                <a:ln>
                  <a:noFill/>
                </a:ln>
                <a:solidFill>
                  <a:prstClr val="black"/>
                </a:solidFill>
                <a:effectLst/>
                <a:uLnTx/>
                <a:uFillTx/>
                <a:latin typeface="黑体" panose="02010609060101010101" pitchFamily="49" charset="-122"/>
                <a:ea typeface="黑体" panose="02010609060101010101" pitchFamily="49" charset="-122"/>
                <a:cs typeface="+mn-cs"/>
              </a:rPr>
              <a:t>Git</a:t>
            </a:r>
            <a:endParaRPr kumimoji="0" lang="zh-CN" altLang="zh-CN"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项目管理工具</a:t>
            </a:r>
            <a:r>
              <a:rPr kumimoji="0" lang="en-US" altLang="zh-CN"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Microsoft Project</a:t>
            </a:r>
            <a:endParaRPr kumimoji="0" lang="zh-CN" altLang="zh-CN"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界面原型设计工具</a:t>
            </a:r>
            <a:r>
              <a:rPr lang="en-US" altLang="zh-CN" sz="1600" kern="800" spc="100" dirty="0">
                <a:solidFill>
                  <a:prstClr val="black"/>
                </a:solidFill>
                <a:latin typeface="黑体" panose="02010609060101010101" pitchFamily="49" charset="-122"/>
                <a:ea typeface="黑体" panose="02010609060101010101" pitchFamily="49" charset="-122"/>
              </a:rPr>
              <a:t> </a:t>
            </a:r>
            <a:r>
              <a:rPr lang="zh-CN" altLang="en-US" sz="1600" kern="800" spc="100" dirty="0">
                <a:solidFill>
                  <a:prstClr val="black"/>
                </a:solidFill>
                <a:latin typeface="黑体" panose="02010609060101010101" pitchFamily="49" charset="-122"/>
                <a:ea typeface="黑体" panose="02010609060101010101" pitchFamily="49" charset="-122"/>
              </a:rPr>
              <a:t>墨刀</a:t>
            </a:r>
            <a:endParaRPr lang="en-US" altLang="zh-CN" sz="1600" kern="800" spc="100" dirty="0">
              <a:solidFill>
                <a:prstClr val="black"/>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绘图工具 亿图图示</a:t>
            </a:r>
            <a:endParaRPr kumimoji="0" lang="zh-CN" altLang="zh-CN"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8" name="TextBox 7"/>
          <p:cNvSpPr txBox="1"/>
          <p:nvPr/>
        </p:nvSpPr>
        <p:spPr>
          <a:xfrm>
            <a:off x="4283969" y="1143958"/>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隶书" pitchFamily="49" charset="-122"/>
                <a:ea typeface="隶书" pitchFamily="49" charset="-122"/>
                <a:cs typeface="+mn-cs"/>
              </a:rPr>
              <a:t>参考书籍</a:t>
            </a:r>
          </a:p>
        </p:txBody>
      </p:sp>
      <p:sp>
        <p:nvSpPr>
          <p:cNvPr id="10" name="TextBox 9"/>
          <p:cNvSpPr txBox="1"/>
          <p:nvPr/>
        </p:nvSpPr>
        <p:spPr>
          <a:xfrm>
            <a:off x="4139952" y="1635646"/>
            <a:ext cx="4189693"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欧阳燊</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Android Studio</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开发实战</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第二版）</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清华大学出版社</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.2018</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endParaRPr kumimoji="0"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2.</a:t>
            </a:r>
            <a:r>
              <a:rPr kumimoji="0" lang="zh-CN" altLang="en-US"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巅峰卓越</a:t>
            </a:r>
            <a:r>
              <a:rPr kumimoji="0"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.Android </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应用开发从入门到精通</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人民邮电出版社</a:t>
            </a:r>
            <a:r>
              <a:rPr kumimoji="0"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3.</a:t>
            </a:r>
            <a:r>
              <a:rPr kumimoji="0" lang="zh-CN" altLang="en-US"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张海藩 牟永敏</a:t>
            </a:r>
            <a:r>
              <a:rPr kumimoji="0"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软件工程导论（第六版）</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清华大学出版社</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.2013</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2" name="文本框 1">
            <a:extLst>
              <a:ext uri="{FF2B5EF4-FFF2-40B4-BE49-F238E27FC236}">
                <a16:creationId xmlns:a16="http://schemas.microsoft.com/office/drawing/2014/main" xmlns="" id="{465A3864-AD93-498C-995E-48013AB7161E}"/>
              </a:ext>
            </a:extLst>
          </p:cNvPr>
          <p:cNvSpPr txBox="1"/>
          <p:nvPr/>
        </p:nvSpPr>
        <p:spPr>
          <a:xfrm>
            <a:off x="673853" y="1184315"/>
            <a:ext cx="1485879" cy="461665"/>
          </a:xfrm>
          <a:prstGeom prst="rect">
            <a:avLst/>
          </a:prstGeom>
          <a:noFill/>
        </p:spPr>
        <p:txBody>
          <a:bodyPr wrap="square" rtlCol="0">
            <a:spAutoFit/>
          </a:bodyPr>
          <a:lstStyle/>
          <a:p>
            <a:r>
              <a:rPr lang="zh-CN" altLang="en-US" sz="2400" kern="800" spc="100" dirty="0">
                <a:solidFill>
                  <a:prstClr val="black"/>
                </a:solidFill>
                <a:latin typeface="隶书" panose="02010509060101010101" pitchFamily="49" charset="-122"/>
                <a:ea typeface="隶书" panose="02010509060101010101" pitchFamily="49" charset="-122"/>
              </a:rPr>
              <a:t>工具</a:t>
            </a:r>
            <a:endParaRPr lang="en-US" altLang="zh-CN" sz="2400" kern="800" spc="100" dirty="0">
              <a:solidFill>
                <a:prstClr val="black"/>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330720962"/>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dou.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95536" y="123478"/>
            <a:ext cx="1723549" cy="553998"/>
          </a:xfrm>
          <a:prstGeom prst="rect">
            <a:avLst/>
          </a:prstGeom>
          <a:noFill/>
        </p:spPr>
        <p:txBody>
          <a:bodyPr wrap="none" rtlCol="0">
            <a:spAutoFit/>
          </a:bodyPr>
          <a:lstStyle/>
          <a:p>
            <a:r>
              <a:rPr lang="zh-CN" altLang="en-US" sz="3000" dirty="0">
                <a:solidFill>
                  <a:srgbClr val="00B0F0"/>
                </a:solidFill>
                <a:latin typeface="微软雅黑" panose="020B0503020204020204" pitchFamily="34" charset="-122"/>
                <a:ea typeface="微软雅黑" panose="020B0503020204020204" pitchFamily="34" charset="-122"/>
              </a:rPr>
              <a:t>会议记录</a:t>
            </a:r>
            <a:endParaRPr lang="zh-CN" altLang="en-US" sz="1400" dirty="0">
              <a:solidFill>
                <a:srgbClr val="00B0F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xmlns="" id="{2D52883D-2077-43A8-AC8A-7054CD85691F}"/>
              </a:ext>
            </a:extLst>
          </p:cNvPr>
          <p:cNvPicPr>
            <a:picLocks noChangeAspect="1"/>
          </p:cNvPicPr>
          <p:nvPr/>
        </p:nvPicPr>
        <p:blipFill>
          <a:blip r:embed="rId3"/>
          <a:stretch>
            <a:fillRect/>
          </a:stretch>
        </p:blipFill>
        <p:spPr>
          <a:xfrm>
            <a:off x="2143369" y="123478"/>
            <a:ext cx="5029090" cy="4824536"/>
          </a:xfrm>
          <a:prstGeom prst="rect">
            <a:avLst/>
          </a:prstGeom>
        </p:spPr>
      </p:pic>
    </p:spTree>
    <p:extLst>
      <p:ext uri="{BB962C8B-B14F-4D97-AF65-F5344CB8AC3E}">
        <p14:creationId xmlns:p14="http://schemas.microsoft.com/office/powerpoint/2010/main" val="229313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dou.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027" name="Picture 3" descr="F:\1-原创素材\4_ks02\PPT\PPT-0_小图标\119.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292196" y="1761926"/>
            <a:ext cx="542840" cy="6968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32475" y="3435846"/>
            <a:ext cx="2875980" cy="707886"/>
          </a:xfrm>
          <a:prstGeom prst="rect">
            <a:avLst/>
          </a:prstGeom>
          <a:noFill/>
        </p:spPr>
        <p:txBody>
          <a:bodyPr wrap="none" rtlCol="0">
            <a:spAutoFit/>
          </a:bodyPr>
          <a:lstStyle/>
          <a:p>
            <a:pPr algn="ctr"/>
            <a:r>
              <a:rPr lang="en-US" altLang="zh-CN" sz="4000" b="1" dirty="0">
                <a:solidFill>
                  <a:schemeClr val="bg1"/>
                </a:solidFill>
                <a:latin typeface="微软雅黑" panose="020B0503020204020204" pitchFamily="34" charset="-122"/>
                <a:ea typeface="微软雅黑" panose="020B0503020204020204" pitchFamily="34" charset="-122"/>
              </a:rPr>
              <a:t>Thank You</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3913874" y="4013071"/>
            <a:ext cx="1313180" cy="430887"/>
          </a:xfrm>
          <a:prstGeom prst="rect">
            <a:avLst/>
          </a:prstGeom>
          <a:noFill/>
        </p:spPr>
        <p:txBody>
          <a:bodyPr wrap="none" rtlCol="0">
            <a:spAutoFit/>
          </a:bodyPr>
          <a:lstStyle/>
          <a:p>
            <a:pPr algn="ctr"/>
            <a:r>
              <a:rPr lang="zh-CN" altLang="en-US" sz="2200" dirty="0">
                <a:solidFill>
                  <a:schemeClr val="bg1"/>
                </a:solidFill>
                <a:latin typeface="微软雅黑" panose="020B0503020204020204" pitchFamily="34" charset="-122"/>
                <a:ea typeface="微软雅黑" panose="020B0503020204020204" pitchFamily="34" charset="-122"/>
              </a:rPr>
              <a:t>谢谢观看</a:t>
            </a:r>
          </a:p>
        </p:txBody>
      </p:sp>
      <p:sp>
        <p:nvSpPr>
          <p:cNvPr id="5" name="椭圆 4"/>
          <p:cNvSpPr/>
          <p:nvPr/>
        </p:nvSpPr>
        <p:spPr>
          <a:xfrm>
            <a:off x="4491608" y="913820"/>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491608" y="314606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5400000">
            <a:off x="5616116" y="203832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5400000">
            <a:off x="3383868" y="203832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2700000">
            <a:off x="5283283" y="1242313"/>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2700000">
            <a:off x="3704845" y="2820751"/>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8100000">
            <a:off x="5283283" y="2832607"/>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rot="8100000">
            <a:off x="3704845" y="125416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320000">
            <a:off x="4911733" y="992225"/>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320000">
            <a:off x="4075519" y="306192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6720000">
            <a:off x="5533111" y="245609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6720000">
            <a:off x="3463407" y="1619885"/>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4020000">
            <a:off x="5522706" y="15933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4020000">
            <a:off x="3467910" y="24655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9420000">
            <a:off x="4926970" y="3067860"/>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420000">
            <a:off x="4054762" y="10130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1000"/>
                                        <p:tgtEl>
                                          <p:spTgt spid="1027"/>
                                        </p:tgtEl>
                                      </p:cBhvr>
                                    </p:animEffect>
                                  </p:childTnLst>
                                </p:cTn>
                              </p:par>
                              <p:par>
                                <p:cTn id="8" presetID="8" presetClass="emph" presetSubtype="0" fill="hold" nodeType="withEffect">
                                  <p:stCondLst>
                                    <p:cond delay="0"/>
                                  </p:stCondLst>
                                  <p:childTnLst>
                                    <p:animRot by="21600000">
                                      <p:cBhvr>
                                        <p:cTn id="9" dur="2000" fill="hold"/>
                                        <p:tgtEl>
                                          <p:spTgt spid="1027"/>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30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par>
                                <p:cTn id="22" presetID="10" presetClass="entr" presetSubtype="0" fill="hold" grpId="0" nodeType="withEffect">
                                  <p:stCondLst>
                                    <p:cond delay="4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grpId="0" nodeType="withEffect">
                                  <p:stCondLst>
                                    <p:cond delay="6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80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90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110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12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grpId="0" nodeType="withEffect">
                                  <p:stCondLst>
                                    <p:cond delay="130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par>
                                <p:cTn id="52" presetID="10" presetClass="entr" presetSubtype="0" fill="hold" grpId="0" nodeType="withEffect">
                                  <p:stCondLst>
                                    <p:cond delay="140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150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8" presetClass="emph" presetSubtype="0" fill="hold" nodeType="withEffect">
                                  <p:stCondLst>
                                    <p:cond delay="2500"/>
                                  </p:stCondLst>
                                  <p:childTnLst>
                                    <p:animRot by="21600000">
                                      <p:cBhvr>
                                        <p:cTn id="59" dur="2000" fill="hold"/>
                                        <p:tgtEl>
                                          <p:spTgt spid="1027"/>
                                        </p:tgtEl>
                                        <p:attrNameLst>
                                          <p:attrName>r</p:attrName>
                                        </p:attrNameLst>
                                      </p:cBhvr>
                                    </p:animRot>
                                  </p:childTnLst>
                                </p:cTn>
                              </p:par>
                              <p:par>
                                <p:cTn id="60" presetID="16" presetClass="entr" presetSubtype="37" fill="hold" grpId="0" nodeType="withEffect">
                                  <p:stCondLst>
                                    <p:cond delay="2500"/>
                                  </p:stCondLst>
                                  <p:childTnLst>
                                    <p:set>
                                      <p:cBhvr>
                                        <p:cTn id="61" dur="1" fill="hold">
                                          <p:stCondLst>
                                            <p:cond delay="0"/>
                                          </p:stCondLst>
                                        </p:cTn>
                                        <p:tgtEl>
                                          <p:spTgt spid="3"/>
                                        </p:tgtEl>
                                        <p:attrNameLst>
                                          <p:attrName>style.visibility</p:attrName>
                                        </p:attrNameLst>
                                      </p:cBhvr>
                                      <p:to>
                                        <p:strVal val="visible"/>
                                      </p:to>
                                    </p:set>
                                    <p:animEffect transition="in" filter="barn(outVertical)">
                                      <p:cBhvr>
                                        <p:cTn id="62" dur="500"/>
                                        <p:tgtEl>
                                          <p:spTgt spid="3"/>
                                        </p:tgtEl>
                                      </p:cBhvr>
                                    </p:animEffect>
                                  </p:childTnLst>
                                </p:cTn>
                              </p:par>
                              <p:par>
                                <p:cTn id="63" presetID="16" presetClass="entr" presetSubtype="37" fill="hold" grpId="0" nodeType="withEffect">
                                  <p:stCondLst>
                                    <p:cond delay="3000"/>
                                  </p:stCondLst>
                                  <p:childTnLst>
                                    <p:set>
                                      <p:cBhvr>
                                        <p:cTn id="64" dur="1" fill="hold">
                                          <p:stCondLst>
                                            <p:cond delay="0"/>
                                          </p:stCondLst>
                                        </p:cTn>
                                        <p:tgtEl>
                                          <p:spTgt spid="7"/>
                                        </p:tgtEl>
                                        <p:attrNameLst>
                                          <p:attrName>style.visibility</p:attrName>
                                        </p:attrNameLst>
                                      </p:cBhvr>
                                      <p:to>
                                        <p:strVal val="visible"/>
                                      </p:to>
                                    </p:set>
                                    <p:animEffect transition="in" filter="barn(outVertical)">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5" grpId="0" animBg="1"/>
      <p:bldP spid="9" grpId="0" animBg="1"/>
      <p:bldP spid="12" grpId="0" animBg="1"/>
      <p:bldP spid="13" grpId="0" animBg="1"/>
      <p:bldP spid="20" grpId="0" animBg="1"/>
      <p:bldP spid="21" grpId="0" animBg="1"/>
      <p:bldP spid="18" grpId="0" animBg="1"/>
      <p:bldP spid="19" grpId="0" animBg="1"/>
      <p:bldP spid="51" grpId="0" animBg="1"/>
      <p:bldP spid="52" grpId="0" animBg="1"/>
      <p:bldP spid="49" grpId="0" animBg="1"/>
      <p:bldP spid="50" grpId="0" animBg="1"/>
      <p:bldP spid="45" grpId="0" animBg="1"/>
      <p:bldP spid="46" grpId="0" animBg="1"/>
      <p:bldP spid="43" grpId="0" animBg="1"/>
      <p:bldP spid="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236216" y="2499742"/>
            <a:ext cx="3122370" cy="1938992"/>
          </a:xfrm>
          <a:prstGeom prst="rect">
            <a:avLst/>
          </a:prstGeom>
          <a:solidFill>
            <a:schemeClr val="bg1">
              <a:alpha val="50000"/>
            </a:schemeClr>
          </a:solidFill>
        </p:spPr>
        <p:txBody>
          <a:bodyPr wrap="square">
            <a:spAutoFit/>
          </a:bodyPr>
          <a:lstStyle/>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一</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a:solidFill>
                  <a:schemeClr val="tx1">
                    <a:lumMod val="85000"/>
                    <a:lumOff val="15000"/>
                  </a:schemeClr>
                </a:solidFill>
                <a:latin typeface="隶书" pitchFamily="49" charset="-122"/>
                <a:ea typeface="隶书" pitchFamily="49" charset="-122"/>
              </a:rPr>
              <a:t>功能需求 </a:t>
            </a:r>
            <a:endParaRPr kumimoji="1"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二</a:t>
            </a:r>
            <a:r>
              <a:rPr lang="en-US" altLang="zh-CN" sz="2000" dirty="0">
                <a:solidFill>
                  <a:schemeClr val="tx1">
                    <a:lumMod val="85000"/>
                    <a:lumOff val="15000"/>
                  </a:schemeClr>
                </a:solidFill>
                <a:latin typeface="隶书" pitchFamily="49" charset="-122"/>
                <a:ea typeface="隶书" pitchFamily="49" charset="-122"/>
              </a:rPr>
              <a:t>. </a:t>
            </a:r>
            <a:r>
              <a:rPr lang="zh-CN" altLang="en-US" sz="2000" dirty="0">
                <a:solidFill>
                  <a:schemeClr val="tx1">
                    <a:lumMod val="85000"/>
                    <a:lumOff val="15000"/>
                  </a:schemeClr>
                </a:solidFill>
                <a:latin typeface="隶书" pitchFamily="49" charset="-122"/>
                <a:ea typeface="隶书" pitchFamily="49" charset="-122"/>
              </a:rPr>
              <a:t>性能需求</a:t>
            </a:r>
            <a:endParaRPr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三</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a:solidFill>
                  <a:schemeClr val="tx1">
                    <a:lumMod val="85000"/>
                    <a:lumOff val="15000"/>
                  </a:schemeClr>
                </a:solidFill>
                <a:latin typeface="隶书" pitchFamily="49" charset="-122"/>
                <a:ea typeface="隶书" pitchFamily="49" charset="-122"/>
              </a:rPr>
              <a:t>可靠性和可用性需求</a:t>
            </a:r>
            <a:endParaRPr kumimoji="1"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四</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a:solidFill>
                  <a:schemeClr val="tx1">
                    <a:lumMod val="85000"/>
                    <a:lumOff val="15000"/>
                  </a:schemeClr>
                </a:solidFill>
                <a:latin typeface="隶书" pitchFamily="49" charset="-122"/>
                <a:ea typeface="隶书" pitchFamily="49" charset="-122"/>
              </a:rPr>
              <a:t>出错处理需求</a:t>
            </a:r>
          </a:p>
        </p:txBody>
      </p:sp>
      <p:sp>
        <p:nvSpPr>
          <p:cNvPr id="3" name="矩形 2"/>
          <p:cNvSpPr/>
          <p:nvPr/>
        </p:nvSpPr>
        <p:spPr>
          <a:xfrm>
            <a:off x="5220072" y="2427734"/>
            <a:ext cx="3148150" cy="1938992"/>
          </a:xfrm>
          <a:prstGeom prst="rect">
            <a:avLst/>
          </a:prstGeom>
          <a:solidFill>
            <a:schemeClr val="bg1">
              <a:alpha val="50000"/>
            </a:schemeClr>
          </a:solidFill>
        </p:spPr>
        <p:txBody>
          <a:bodyPr wrap="square">
            <a:spAutoFit/>
          </a:bodyPr>
          <a:lstStyle/>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五</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a:solidFill>
                  <a:schemeClr val="tx1">
                    <a:lumMod val="85000"/>
                    <a:lumOff val="15000"/>
                  </a:schemeClr>
                </a:solidFill>
                <a:latin typeface="隶书" pitchFamily="49" charset="-122"/>
                <a:ea typeface="隶书" pitchFamily="49" charset="-122"/>
              </a:rPr>
              <a:t>接口需求</a:t>
            </a:r>
            <a:endParaRPr kumimoji="1"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六</a:t>
            </a:r>
            <a:r>
              <a:rPr lang="en-US" altLang="zh-CN" sz="2000" dirty="0">
                <a:solidFill>
                  <a:schemeClr val="tx1">
                    <a:lumMod val="85000"/>
                    <a:lumOff val="15000"/>
                  </a:schemeClr>
                </a:solidFill>
                <a:latin typeface="隶书" pitchFamily="49" charset="-122"/>
                <a:ea typeface="隶书" pitchFamily="49" charset="-122"/>
              </a:rPr>
              <a:t>. </a:t>
            </a:r>
            <a:r>
              <a:rPr lang="zh-CN" altLang="en-US" sz="2000" dirty="0">
                <a:solidFill>
                  <a:schemeClr val="tx1">
                    <a:lumMod val="85000"/>
                    <a:lumOff val="15000"/>
                  </a:schemeClr>
                </a:solidFill>
                <a:latin typeface="隶书" pitchFamily="49" charset="-122"/>
                <a:ea typeface="隶书" pitchFamily="49" charset="-122"/>
              </a:rPr>
              <a:t>约束</a:t>
            </a:r>
            <a:endParaRPr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七</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a:solidFill>
                  <a:schemeClr val="tx1">
                    <a:lumMod val="85000"/>
                    <a:lumOff val="15000"/>
                  </a:schemeClr>
                </a:solidFill>
                <a:latin typeface="隶书" pitchFamily="49" charset="-122"/>
                <a:ea typeface="隶书" pitchFamily="49" charset="-122"/>
              </a:rPr>
              <a:t>逆向需求</a:t>
            </a:r>
            <a:endParaRPr kumimoji="1"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八</a:t>
            </a:r>
            <a:r>
              <a:rPr kumimoji="1" lang="en-US" altLang="zh-CN" sz="2000" dirty="0">
                <a:solidFill>
                  <a:schemeClr val="tx1">
                    <a:lumMod val="85000"/>
                    <a:lumOff val="15000"/>
                  </a:schemeClr>
                </a:solidFill>
                <a:latin typeface="隶书" pitchFamily="49" charset="-122"/>
                <a:ea typeface="隶书" pitchFamily="49" charset="-122"/>
              </a:rPr>
              <a:t>.</a:t>
            </a:r>
            <a:r>
              <a:rPr kumimoji="1" lang="zh-CN" altLang="en-US" sz="2000" dirty="0">
                <a:solidFill>
                  <a:schemeClr val="tx1">
                    <a:lumMod val="85000"/>
                    <a:lumOff val="15000"/>
                  </a:schemeClr>
                </a:solidFill>
                <a:latin typeface="隶书" pitchFamily="49" charset="-122"/>
                <a:ea typeface="隶书" pitchFamily="49" charset="-122"/>
              </a:rPr>
              <a:t>将来可能提出的要求</a:t>
            </a:r>
            <a:endParaRPr kumimoji="1" lang="en-US" altLang="zh-CN" sz="2000" dirty="0">
              <a:solidFill>
                <a:schemeClr val="tx1">
                  <a:lumMod val="85000"/>
                  <a:lumOff val="15000"/>
                </a:schemeClr>
              </a:solidFill>
              <a:latin typeface="隶书" pitchFamily="49" charset="-122"/>
              <a:ea typeface="隶书" pitchFamily="49" charset="-122"/>
            </a:endParaRPr>
          </a:p>
        </p:txBody>
      </p:sp>
      <p:grpSp>
        <p:nvGrpSpPr>
          <p:cNvPr id="4" name="组合 3"/>
          <p:cNvGrpSpPr/>
          <p:nvPr/>
        </p:nvGrpSpPr>
        <p:grpSpPr>
          <a:xfrm>
            <a:off x="1223768" y="323610"/>
            <a:ext cx="1260000" cy="1708160"/>
            <a:chOff x="3155951" y="1698642"/>
            <a:chExt cx="1260000" cy="1708160"/>
          </a:xfrm>
        </p:grpSpPr>
        <p:sp>
          <p:nvSpPr>
            <p:cNvPr id="5" name="椭圆 4"/>
            <p:cNvSpPr>
              <a:spLocks noChangeAspect="1"/>
            </p:cNvSpPr>
            <p:nvPr/>
          </p:nvSpPr>
          <p:spPr>
            <a:xfrm>
              <a:off x="3155951" y="2030825"/>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6" name="文本框 4"/>
            <p:cNvSpPr txBox="1"/>
            <p:nvPr/>
          </p:nvSpPr>
          <p:spPr>
            <a:xfrm>
              <a:off x="3349525" y="1698642"/>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1</a:t>
              </a:r>
              <a:endParaRPr lang="zh-CN" altLang="en-US" sz="10500" dirty="0">
                <a:solidFill>
                  <a:schemeClr val="bg1"/>
                </a:solidFill>
                <a:latin typeface="+mn-ea"/>
                <a:cs typeface="Arial" panose="020B0604020202020204" pitchFamily="34" charset="0"/>
              </a:endParaRPr>
            </a:p>
          </p:txBody>
        </p:sp>
      </p:grpSp>
      <p:sp>
        <p:nvSpPr>
          <p:cNvPr id="7" name="矩形 6"/>
          <p:cNvSpPr/>
          <p:nvPr/>
        </p:nvSpPr>
        <p:spPr>
          <a:xfrm>
            <a:off x="3275856" y="441063"/>
            <a:ext cx="3621005" cy="1446550"/>
          </a:xfrm>
          <a:prstGeom prst="rect">
            <a:avLst/>
          </a:prstGeom>
          <a:noFill/>
        </p:spPr>
        <p:txBody>
          <a:bodyPr vert="horz" wrap="square" rtlCol="0">
            <a:spAutoFit/>
          </a:bodyPr>
          <a:lstStyle/>
          <a:p>
            <a:pPr algn="ctr">
              <a:spcBef>
                <a:spcPct val="0"/>
              </a:spcBef>
            </a:pPr>
            <a:r>
              <a:rPr lang="zh-CN" altLang="en-US" sz="4400" spc="300" noProof="1">
                <a:solidFill>
                  <a:schemeClr val="tx1">
                    <a:lumMod val="85000"/>
                    <a:lumOff val="15000"/>
                  </a:schemeClr>
                </a:solidFill>
                <a:latin typeface="隶书" pitchFamily="49" charset="-122"/>
                <a:ea typeface="隶书" pitchFamily="49" charset="-122"/>
                <a:cs typeface="Open Sans" panose="020B0606030504020204" pitchFamily="34" charset="0"/>
              </a:rPr>
              <a:t>系统综合</a:t>
            </a:r>
            <a:endParaRPr lang="en-US" altLang="zh-CN" sz="4400" spc="300" noProof="1">
              <a:solidFill>
                <a:schemeClr val="tx1">
                  <a:lumMod val="85000"/>
                  <a:lumOff val="15000"/>
                </a:schemeClr>
              </a:solidFill>
              <a:latin typeface="隶书" pitchFamily="49" charset="-122"/>
              <a:ea typeface="隶书" pitchFamily="49" charset="-122"/>
              <a:cs typeface="Open Sans" panose="020B0606030504020204" pitchFamily="34" charset="0"/>
            </a:endParaRPr>
          </a:p>
          <a:p>
            <a:pPr algn="ctr">
              <a:spcBef>
                <a:spcPct val="0"/>
              </a:spcBef>
            </a:pPr>
            <a:r>
              <a:rPr lang="zh-CN" altLang="en-US" sz="4400" spc="300" noProof="1">
                <a:solidFill>
                  <a:schemeClr val="tx1">
                    <a:lumMod val="85000"/>
                    <a:lumOff val="15000"/>
                  </a:schemeClr>
                </a:solidFill>
                <a:latin typeface="隶书" pitchFamily="49" charset="-122"/>
                <a:ea typeface="隶书" pitchFamily="49" charset="-122"/>
                <a:cs typeface="Open Sans" panose="020B0606030504020204" pitchFamily="34" charset="0"/>
              </a:rPr>
              <a:t>要求分析</a:t>
            </a:r>
            <a:endParaRPr lang="en-US" altLang="zh-CN" sz="4400" spc="300" noProof="1">
              <a:solidFill>
                <a:schemeClr val="tx1">
                  <a:lumMod val="85000"/>
                  <a:lumOff val="15000"/>
                </a:schemeClr>
              </a:solidFill>
              <a:latin typeface="隶书" pitchFamily="49" charset="-122"/>
              <a:ea typeface="隶书" pitchFamily="49" charset="-122"/>
              <a:cs typeface="Open Sans" panose="020B0606030504020204" pitchFamily="34" charset="0"/>
            </a:endParaRPr>
          </a:p>
        </p:txBody>
      </p:sp>
    </p:spTree>
    <p:extLst>
      <p:ext uri="{BB962C8B-B14F-4D97-AF65-F5344CB8AC3E}">
        <p14:creationId xmlns:p14="http://schemas.microsoft.com/office/powerpoint/2010/main" val="127270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53" presetClass="entr" presetSubtype="16" fill="hold" grpId="0" nodeType="afterEffect">
                                  <p:stCondLst>
                                    <p:cond delay="0"/>
                                  </p:stCondLst>
                                  <p:iterate type="lt">
                                    <p:tmPct val="10000"/>
                                  </p:iterate>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20"/>
          <p:cNvSpPr txBox="1"/>
          <p:nvPr/>
        </p:nvSpPr>
        <p:spPr>
          <a:xfrm>
            <a:off x="395536" y="60196"/>
            <a:ext cx="2810347" cy="523220"/>
          </a:xfrm>
          <a:prstGeom prst="rect">
            <a:avLst/>
          </a:prstGeom>
          <a:noFill/>
        </p:spPr>
        <p:txBody>
          <a:bodyPr wrap="square" rtlCol="0">
            <a:spAutoFit/>
          </a:bodyPr>
          <a:lstStyle/>
          <a:p>
            <a:r>
              <a:rPr lang="zh-CN" altLang="en-US" sz="2800" dirty="0">
                <a:solidFill>
                  <a:schemeClr val="accent3"/>
                </a:solidFill>
                <a:latin typeface="黑体" pitchFamily="49" charset="-122"/>
                <a:ea typeface="黑体" pitchFamily="49" charset="-122"/>
              </a:rPr>
              <a:t>一</a:t>
            </a:r>
            <a:r>
              <a:rPr lang="en-US" altLang="zh-CN" sz="2800" dirty="0">
                <a:solidFill>
                  <a:schemeClr val="accent3"/>
                </a:solidFill>
                <a:latin typeface="黑体" pitchFamily="49" charset="-122"/>
                <a:ea typeface="黑体" pitchFamily="49" charset="-122"/>
              </a:rPr>
              <a:t>.</a:t>
            </a:r>
            <a:r>
              <a:rPr lang="zh-CN" altLang="en-US" sz="2800" dirty="0">
                <a:solidFill>
                  <a:schemeClr val="accent3"/>
                </a:solidFill>
                <a:latin typeface="黑体" pitchFamily="49" charset="-122"/>
                <a:ea typeface="黑体" pitchFamily="49" charset="-122"/>
              </a:rPr>
              <a:t>功能需求</a:t>
            </a:r>
          </a:p>
        </p:txBody>
      </p:sp>
      <p:sp>
        <p:nvSpPr>
          <p:cNvPr id="3" name="Rectangle 3"/>
          <p:cNvSpPr>
            <a:spLocks noChangeArrowheads="1"/>
          </p:cNvSpPr>
          <p:nvPr/>
        </p:nvSpPr>
        <p:spPr bwMode="auto">
          <a:xfrm>
            <a:off x="107504" y="-2350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3"/>
          <p:cNvGrpSpPr/>
          <p:nvPr/>
        </p:nvGrpSpPr>
        <p:grpSpPr>
          <a:xfrm>
            <a:off x="4851182" y="321806"/>
            <a:ext cx="800937" cy="4554200"/>
            <a:chOff x="4851183" y="222086"/>
            <a:chExt cx="720000" cy="4768582"/>
          </a:xfrm>
        </p:grpSpPr>
        <p:grpSp>
          <p:nvGrpSpPr>
            <p:cNvPr id="6" name="组合 5"/>
            <p:cNvGrpSpPr>
              <a:grpSpLocks noChangeAspect="1"/>
            </p:cNvGrpSpPr>
            <p:nvPr/>
          </p:nvGrpSpPr>
          <p:grpSpPr>
            <a:xfrm>
              <a:off x="4851183" y="1567460"/>
              <a:ext cx="720000" cy="718326"/>
              <a:chOff x="4734087" y="1725331"/>
              <a:chExt cx="742579" cy="789978"/>
            </a:xfrm>
          </p:grpSpPr>
          <p:sp>
            <p:nvSpPr>
              <p:cNvPr id="7" name="菱形 6"/>
              <p:cNvSpPr/>
              <p:nvPr/>
            </p:nvSpPr>
            <p:spPr>
              <a:xfrm>
                <a:off x="4734087" y="1725331"/>
                <a:ext cx="742579" cy="789978"/>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8" name="Rectangle 22"/>
              <p:cNvSpPr>
                <a:spLocks noChangeArrowheads="1"/>
              </p:cNvSpPr>
              <p:nvPr/>
            </p:nvSpPr>
            <p:spPr bwMode="auto">
              <a:xfrm>
                <a:off x="4875777" y="1731072"/>
                <a:ext cx="414266" cy="778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rPr>
                  <a:t>2</a:t>
                </a:r>
                <a:endParaRPr lang="zh-CN"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endParaRPr>
              </a:p>
            </p:txBody>
          </p:sp>
        </p:grpSp>
        <p:grpSp>
          <p:nvGrpSpPr>
            <p:cNvPr id="9" name="组合 8"/>
            <p:cNvGrpSpPr>
              <a:grpSpLocks noChangeAspect="1"/>
            </p:cNvGrpSpPr>
            <p:nvPr/>
          </p:nvGrpSpPr>
          <p:grpSpPr>
            <a:xfrm>
              <a:off x="4851183" y="2974657"/>
              <a:ext cx="720000" cy="727518"/>
              <a:chOff x="4714013" y="3032967"/>
              <a:chExt cx="846000" cy="854834"/>
            </a:xfrm>
          </p:grpSpPr>
          <p:sp>
            <p:nvSpPr>
              <p:cNvPr id="10" name="菱形 9"/>
              <p:cNvSpPr/>
              <p:nvPr/>
            </p:nvSpPr>
            <p:spPr>
              <a:xfrm>
                <a:off x="4714013" y="3041801"/>
                <a:ext cx="846000" cy="846000"/>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1" name="Rectangle 22"/>
              <p:cNvSpPr>
                <a:spLocks noChangeArrowheads="1"/>
              </p:cNvSpPr>
              <p:nvPr/>
            </p:nvSpPr>
            <p:spPr bwMode="auto">
              <a:xfrm>
                <a:off x="4901032" y="3032967"/>
                <a:ext cx="414266" cy="83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rPr>
                  <a:t>3</a:t>
                </a:r>
                <a:endParaRPr lang="zh-CN"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endParaRPr>
              </a:p>
            </p:txBody>
          </p:sp>
        </p:grpSp>
        <p:grpSp>
          <p:nvGrpSpPr>
            <p:cNvPr id="12" name="组合 11"/>
            <p:cNvGrpSpPr>
              <a:grpSpLocks noChangeAspect="1"/>
            </p:cNvGrpSpPr>
            <p:nvPr/>
          </p:nvGrpSpPr>
          <p:grpSpPr>
            <a:xfrm>
              <a:off x="4851183" y="4270668"/>
              <a:ext cx="720000" cy="720000"/>
              <a:chOff x="4708265" y="4611101"/>
              <a:chExt cx="846000" cy="846000"/>
            </a:xfrm>
          </p:grpSpPr>
          <p:sp>
            <p:nvSpPr>
              <p:cNvPr id="13" name="菱形 12"/>
              <p:cNvSpPr/>
              <p:nvPr/>
            </p:nvSpPr>
            <p:spPr>
              <a:xfrm>
                <a:off x="4708265" y="4611101"/>
                <a:ext cx="846000" cy="846000"/>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4" name="Rectangle 22"/>
              <p:cNvSpPr>
                <a:spLocks noChangeArrowheads="1"/>
              </p:cNvSpPr>
              <p:nvPr/>
            </p:nvSpPr>
            <p:spPr bwMode="auto">
              <a:xfrm>
                <a:off x="4880970" y="4611101"/>
                <a:ext cx="414266" cy="83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rPr>
                  <a:t>4</a:t>
                </a:r>
                <a:endParaRPr lang="zh-CN"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endParaRPr>
              </a:p>
            </p:txBody>
          </p:sp>
        </p:grpSp>
        <p:grpSp>
          <p:nvGrpSpPr>
            <p:cNvPr id="15" name="组合 14"/>
            <p:cNvGrpSpPr>
              <a:grpSpLocks noChangeAspect="1"/>
            </p:cNvGrpSpPr>
            <p:nvPr/>
          </p:nvGrpSpPr>
          <p:grpSpPr>
            <a:xfrm>
              <a:off x="4851183" y="222086"/>
              <a:ext cx="720000" cy="718326"/>
              <a:chOff x="4724972" y="1458268"/>
              <a:chExt cx="742579" cy="789978"/>
            </a:xfrm>
          </p:grpSpPr>
          <p:sp>
            <p:nvSpPr>
              <p:cNvPr id="16" name="菱形 15"/>
              <p:cNvSpPr/>
              <p:nvPr/>
            </p:nvSpPr>
            <p:spPr>
              <a:xfrm>
                <a:off x="4724972" y="1458268"/>
                <a:ext cx="742579" cy="789978"/>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7" name="Rectangle 22"/>
              <p:cNvSpPr>
                <a:spLocks noChangeArrowheads="1"/>
              </p:cNvSpPr>
              <p:nvPr/>
            </p:nvSpPr>
            <p:spPr bwMode="auto">
              <a:xfrm>
                <a:off x="4889128" y="1464009"/>
                <a:ext cx="414266" cy="778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zh-CN"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rPr>
                  <a:t>1</a:t>
                </a:r>
              </a:p>
            </p:txBody>
          </p:sp>
        </p:grpSp>
      </p:grpSp>
      <p:sp>
        <p:nvSpPr>
          <p:cNvPr id="18" name="Rectangle 23"/>
          <p:cNvSpPr/>
          <p:nvPr/>
        </p:nvSpPr>
        <p:spPr>
          <a:xfrm>
            <a:off x="5685698" y="403213"/>
            <a:ext cx="3848880" cy="523220"/>
          </a:xfrm>
          <a:prstGeom prst="rect">
            <a:avLst/>
          </a:prstGeom>
        </p:spPr>
        <p:txBody>
          <a:bodyPr wrap="square">
            <a:spAutoFit/>
          </a:bodyPr>
          <a:lstStyle/>
          <a:p>
            <a:r>
              <a:rPr lang="zh-CN" altLang="en-US" sz="2800" dirty="0">
                <a:latin typeface="隶书" pitchFamily="49" charset="-122"/>
                <a:ea typeface="隶书" pitchFamily="49" charset="-122"/>
              </a:rPr>
              <a:t>待办事项</a:t>
            </a:r>
            <a:endParaRPr lang="en-US" altLang="zh-CN" sz="2800" dirty="0">
              <a:latin typeface="隶书" pitchFamily="49" charset="-122"/>
              <a:ea typeface="隶书" pitchFamily="49" charset="-122"/>
            </a:endParaRPr>
          </a:p>
        </p:txBody>
      </p:sp>
      <p:sp>
        <p:nvSpPr>
          <p:cNvPr id="19" name="Rectangle 23"/>
          <p:cNvSpPr/>
          <p:nvPr/>
        </p:nvSpPr>
        <p:spPr>
          <a:xfrm>
            <a:off x="5796136" y="3027049"/>
            <a:ext cx="3859246" cy="523220"/>
          </a:xfrm>
          <a:prstGeom prst="rect">
            <a:avLst/>
          </a:prstGeom>
        </p:spPr>
        <p:txBody>
          <a:bodyPr wrap="square">
            <a:spAutoFit/>
          </a:bodyPr>
          <a:lstStyle/>
          <a:p>
            <a:r>
              <a:rPr lang="zh-CN" altLang="en-US" sz="2800" dirty="0">
                <a:latin typeface="隶书" pitchFamily="49" charset="-122"/>
                <a:ea typeface="隶书" pitchFamily="49" charset="-122"/>
              </a:rPr>
              <a:t>笔记</a:t>
            </a:r>
            <a:endParaRPr lang="en-US" altLang="zh-CN" sz="2800" dirty="0">
              <a:latin typeface="隶书" pitchFamily="49" charset="-122"/>
              <a:ea typeface="隶书" pitchFamily="49" charset="-122"/>
            </a:endParaRPr>
          </a:p>
        </p:txBody>
      </p:sp>
      <p:sp>
        <p:nvSpPr>
          <p:cNvPr id="20" name="Rectangle 23"/>
          <p:cNvSpPr/>
          <p:nvPr/>
        </p:nvSpPr>
        <p:spPr>
          <a:xfrm>
            <a:off x="5781248" y="4264796"/>
            <a:ext cx="3859246" cy="523220"/>
          </a:xfrm>
          <a:prstGeom prst="rect">
            <a:avLst/>
          </a:prstGeom>
        </p:spPr>
        <p:txBody>
          <a:bodyPr wrap="square">
            <a:spAutoFit/>
          </a:bodyPr>
          <a:lstStyle/>
          <a:p>
            <a:r>
              <a:rPr lang="zh-CN" altLang="en-US" sz="2800" dirty="0">
                <a:latin typeface="隶书" pitchFamily="49" charset="-122"/>
                <a:ea typeface="隶书" pitchFamily="49" charset="-122"/>
              </a:rPr>
              <a:t>日记</a:t>
            </a:r>
            <a:endParaRPr lang="zh-CN" altLang="zh-CN" sz="2800" dirty="0">
              <a:latin typeface="隶书" pitchFamily="49" charset="-122"/>
              <a:ea typeface="隶书" pitchFamily="49" charset="-122"/>
            </a:endParaRPr>
          </a:p>
        </p:txBody>
      </p:sp>
      <p:sp>
        <p:nvSpPr>
          <p:cNvPr id="21" name="TextBox 20"/>
          <p:cNvSpPr txBox="1"/>
          <p:nvPr/>
        </p:nvSpPr>
        <p:spPr>
          <a:xfrm>
            <a:off x="5662486" y="1611682"/>
            <a:ext cx="4224175" cy="523220"/>
          </a:xfrm>
          <a:prstGeom prst="rect">
            <a:avLst/>
          </a:prstGeom>
          <a:noFill/>
        </p:spPr>
        <p:txBody>
          <a:bodyPr wrap="square" rtlCol="0">
            <a:spAutoFit/>
          </a:bodyPr>
          <a:lstStyle/>
          <a:p>
            <a:r>
              <a:rPr lang="zh-CN" altLang="en-US" sz="2800" dirty="0">
                <a:latin typeface="隶书" pitchFamily="49" charset="-122"/>
                <a:ea typeface="隶书" pitchFamily="49" charset="-122"/>
              </a:rPr>
              <a:t>日程</a:t>
            </a:r>
            <a:endParaRPr lang="en-US" altLang="zh-CN" sz="2800" dirty="0">
              <a:latin typeface="隶书" pitchFamily="49" charset="-122"/>
              <a:ea typeface="隶书" pitchFamily="49" charset="-122"/>
            </a:endParaRPr>
          </a:p>
        </p:txBody>
      </p:sp>
      <p:pic>
        <p:nvPicPr>
          <p:cNvPr id="25" name="图片 24"/>
          <p:cNvPicPr/>
          <p:nvPr/>
        </p:nvPicPr>
        <p:blipFill>
          <a:blip r:embed="rId2" cstate="print">
            <a:extLst>
              <a:ext uri="{28A0092B-C50C-407E-A947-70E740481C1C}">
                <a14:useLocalDpi xmlns:a14="http://schemas.microsoft.com/office/drawing/2010/main" val="0"/>
              </a:ext>
            </a:extLst>
          </a:blip>
          <a:stretch>
            <a:fillRect/>
          </a:stretch>
        </p:blipFill>
        <p:spPr>
          <a:xfrm>
            <a:off x="827584" y="843558"/>
            <a:ext cx="2166620" cy="3852545"/>
          </a:xfrm>
          <a:prstGeom prst="rect">
            <a:avLst/>
          </a:prstGeom>
        </p:spPr>
      </p:pic>
    </p:spTree>
    <p:extLst>
      <p:ext uri="{BB962C8B-B14F-4D97-AF65-F5344CB8AC3E}">
        <p14:creationId xmlns:p14="http://schemas.microsoft.com/office/powerpoint/2010/main" val="418530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25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anim calcmode="lin" valueType="num">
                                      <p:cBhvr>
                                        <p:cTn id="13" dur="500" fill="hold"/>
                                        <p:tgtEl>
                                          <p:spTgt spid="18"/>
                                        </p:tgtEl>
                                        <p:attrNameLst>
                                          <p:attrName>ppt_x</p:attrName>
                                        </p:attrNameLst>
                                      </p:cBhvr>
                                      <p:tavLst>
                                        <p:tav tm="0">
                                          <p:val>
                                            <p:strVal val="#ppt_x"/>
                                          </p:val>
                                        </p:tav>
                                        <p:tav tm="100000">
                                          <p:val>
                                            <p:strVal val="#ppt_x"/>
                                          </p:val>
                                        </p:tav>
                                      </p:tavLst>
                                    </p:anim>
                                    <p:anim calcmode="lin" valueType="num">
                                      <p:cBhvr>
                                        <p:cTn id="14" dur="5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anim calcmode="lin" valueType="num">
                                      <p:cBhvr>
                                        <p:cTn id="18" dur="500" fill="hold"/>
                                        <p:tgtEl>
                                          <p:spTgt spid="19"/>
                                        </p:tgtEl>
                                        <p:attrNameLst>
                                          <p:attrName>ppt_x</p:attrName>
                                        </p:attrNameLst>
                                      </p:cBhvr>
                                      <p:tavLst>
                                        <p:tav tm="0">
                                          <p:val>
                                            <p:strVal val="#ppt_x"/>
                                          </p:val>
                                        </p:tav>
                                        <p:tav tm="100000">
                                          <p:val>
                                            <p:strVal val="#ppt_x"/>
                                          </p:val>
                                        </p:tav>
                                      </p:tavLst>
                                    </p:anim>
                                    <p:anim calcmode="lin" valueType="num">
                                      <p:cBhvr>
                                        <p:cTn id="19" dur="5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8"/>
          <p:cNvSpPr txBox="1"/>
          <p:nvPr/>
        </p:nvSpPr>
        <p:spPr>
          <a:xfrm>
            <a:off x="432148" y="51470"/>
            <a:ext cx="2486025" cy="461665"/>
          </a:xfrm>
          <a:prstGeom prst="rect">
            <a:avLst/>
          </a:prstGeom>
          <a:noFill/>
        </p:spPr>
        <p:txBody>
          <a:bodyPr wrap="square" rtlCol="0">
            <a:spAutoFit/>
          </a:bodyPr>
          <a:lstStyle/>
          <a:p>
            <a:r>
              <a:rPr lang="zh-CN" altLang="en-US" sz="2400" b="1" dirty="0">
                <a:solidFill>
                  <a:schemeClr val="tx1">
                    <a:lumMod val="85000"/>
                    <a:lumOff val="15000"/>
                  </a:schemeClr>
                </a:solidFill>
                <a:latin typeface="隶书" pitchFamily="49" charset="-122"/>
                <a:ea typeface="隶书" pitchFamily="49" charset="-122"/>
              </a:rPr>
              <a:t>设置待办事项</a:t>
            </a:r>
          </a:p>
        </p:txBody>
      </p:sp>
      <p:sp>
        <p:nvSpPr>
          <p:cNvPr id="3" name="矩形 2"/>
          <p:cNvSpPr/>
          <p:nvPr/>
        </p:nvSpPr>
        <p:spPr>
          <a:xfrm>
            <a:off x="5292080" y="1203598"/>
            <a:ext cx="3618239" cy="1569660"/>
          </a:xfrm>
          <a:prstGeom prst="rect">
            <a:avLst/>
          </a:prstGeom>
        </p:spPr>
        <p:txBody>
          <a:bodyPr wrap="square">
            <a:spAutoFit/>
          </a:bodyPr>
          <a:lstStyle/>
          <a:p>
            <a:pPr lvl="0"/>
            <a:r>
              <a:rPr lang="zh-CN" altLang="en-US" sz="2400" b="1" dirty="0">
                <a:solidFill>
                  <a:schemeClr val="tx1">
                    <a:lumMod val="85000"/>
                    <a:lumOff val="15000"/>
                  </a:schemeClr>
                </a:solidFill>
                <a:latin typeface="隶书" pitchFamily="49" charset="-122"/>
                <a:ea typeface="隶书" pitchFamily="49" charset="-122"/>
              </a:rPr>
              <a:t>用户可以选择待办事项，设置具体内容，点击确定，可以生成一项待办事项，完成后可以</a:t>
            </a:r>
            <a:r>
              <a:rPr lang="zh-CN" altLang="en-US" sz="2400" b="1">
                <a:solidFill>
                  <a:schemeClr val="tx1">
                    <a:lumMod val="85000"/>
                    <a:lumOff val="15000"/>
                  </a:schemeClr>
                </a:solidFill>
                <a:latin typeface="隶书" pitchFamily="49" charset="-122"/>
                <a:ea typeface="隶书" pitchFamily="49" charset="-122"/>
              </a:rPr>
              <a:t>进行</a:t>
            </a:r>
            <a:r>
              <a:rPr lang="zh-CN" altLang="en-US" sz="2400" b="1" smtClean="0">
                <a:solidFill>
                  <a:schemeClr val="tx1">
                    <a:lumMod val="85000"/>
                    <a:lumOff val="15000"/>
                  </a:schemeClr>
                </a:solidFill>
                <a:latin typeface="隶书" pitchFamily="49" charset="-122"/>
                <a:ea typeface="隶书" pitchFamily="49" charset="-122"/>
              </a:rPr>
              <a:t>确认</a:t>
            </a:r>
            <a:endParaRPr lang="zh-CN" altLang="en-US" sz="2400" b="1" dirty="0">
              <a:solidFill>
                <a:schemeClr val="tx1">
                  <a:lumMod val="85000"/>
                  <a:lumOff val="15000"/>
                </a:schemeClr>
              </a:solidFill>
              <a:latin typeface="隶书" pitchFamily="49" charset="-122"/>
              <a:ea typeface="隶书" pitchFamily="49" charset="-122"/>
            </a:endParaRPr>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432147" y="699542"/>
            <a:ext cx="2168525" cy="3855720"/>
          </a:xfrm>
          <a:prstGeom prst="rect">
            <a:avLst/>
          </a:prstGeom>
        </p:spPr>
      </p:pic>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2901797" y="610384"/>
            <a:ext cx="2207260" cy="3924300"/>
          </a:xfrm>
          <a:prstGeom prst="rect">
            <a:avLst/>
          </a:prstGeom>
        </p:spPr>
      </p:pic>
    </p:spTree>
    <p:extLst>
      <p:ext uri="{BB962C8B-B14F-4D97-AF65-F5344CB8AC3E}">
        <p14:creationId xmlns:p14="http://schemas.microsoft.com/office/powerpoint/2010/main" val="34346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p:nvPr/>
        </p:nvPicPr>
        <p:blipFill>
          <a:blip r:embed="rId2" cstate="print">
            <a:extLst>
              <a:ext uri="{28A0092B-C50C-407E-A947-70E740481C1C}">
                <a14:useLocalDpi xmlns:a14="http://schemas.microsoft.com/office/drawing/2010/main" val="0"/>
              </a:ext>
            </a:extLst>
          </a:blip>
          <a:stretch>
            <a:fillRect/>
          </a:stretch>
        </p:blipFill>
        <p:spPr>
          <a:xfrm>
            <a:off x="467544" y="627534"/>
            <a:ext cx="2153285" cy="3828415"/>
          </a:xfrm>
          <a:prstGeom prst="rect">
            <a:avLst/>
          </a:prstGeom>
        </p:spPr>
      </p:pic>
      <p:sp>
        <p:nvSpPr>
          <p:cNvPr id="3" name="文本框 18"/>
          <p:cNvSpPr txBox="1"/>
          <p:nvPr/>
        </p:nvSpPr>
        <p:spPr>
          <a:xfrm>
            <a:off x="432148" y="51470"/>
            <a:ext cx="2486025" cy="461665"/>
          </a:xfrm>
          <a:prstGeom prst="rect">
            <a:avLst/>
          </a:prstGeom>
          <a:noFill/>
        </p:spPr>
        <p:txBody>
          <a:bodyPr wrap="square" rtlCol="0">
            <a:spAutoFit/>
          </a:bodyPr>
          <a:lstStyle/>
          <a:p>
            <a:r>
              <a:rPr lang="zh-CN" altLang="en-US" sz="2400" b="1" dirty="0">
                <a:solidFill>
                  <a:schemeClr val="tx1">
                    <a:lumMod val="85000"/>
                    <a:lumOff val="15000"/>
                  </a:schemeClr>
                </a:solidFill>
                <a:latin typeface="隶书" pitchFamily="49" charset="-122"/>
                <a:ea typeface="隶书" pitchFamily="49" charset="-122"/>
              </a:rPr>
              <a:t>设置日程</a:t>
            </a:r>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2914373" y="483517"/>
            <a:ext cx="2219672" cy="3972431"/>
          </a:xfrm>
          <a:prstGeom prst="rect">
            <a:avLst/>
          </a:prstGeom>
        </p:spPr>
      </p:pic>
      <p:sp>
        <p:nvSpPr>
          <p:cNvPr id="7" name="矩形 6"/>
          <p:cNvSpPr/>
          <p:nvPr/>
        </p:nvSpPr>
        <p:spPr>
          <a:xfrm>
            <a:off x="5292080" y="1203598"/>
            <a:ext cx="3618239" cy="1938992"/>
          </a:xfrm>
          <a:prstGeom prst="rect">
            <a:avLst/>
          </a:prstGeom>
        </p:spPr>
        <p:txBody>
          <a:bodyPr wrap="square">
            <a:spAutoFit/>
          </a:bodyPr>
          <a:lstStyle/>
          <a:p>
            <a:pPr lvl="0"/>
            <a:r>
              <a:rPr lang="zh-CN" altLang="zh-CN" sz="2400" b="1" dirty="0">
                <a:solidFill>
                  <a:schemeClr val="tx1">
                    <a:lumMod val="85000"/>
                    <a:lumOff val="15000"/>
                  </a:schemeClr>
                </a:solidFill>
                <a:latin typeface="隶书" pitchFamily="49" charset="-122"/>
                <a:ea typeface="隶书" pitchFamily="49" charset="-122"/>
              </a:rPr>
              <a:t>用户可以选择日程，设置具体时间以及内容，点击确定，可以生成一项待办事项，到达相应的时间可以进行提醒。</a:t>
            </a:r>
            <a:endParaRPr lang="zh-CN" altLang="en-US" sz="2400" b="1" dirty="0">
              <a:solidFill>
                <a:schemeClr val="tx1">
                  <a:lumMod val="85000"/>
                  <a:lumOff val="15000"/>
                </a:schemeClr>
              </a:solidFill>
              <a:latin typeface="隶书" pitchFamily="49" charset="-122"/>
              <a:ea typeface="隶书" pitchFamily="49" charset="-122"/>
            </a:endParaRPr>
          </a:p>
        </p:txBody>
      </p:sp>
    </p:spTree>
    <p:extLst>
      <p:ext uri="{BB962C8B-B14F-4D97-AF65-F5344CB8AC3E}">
        <p14:creationId xmlns:p14="http://schemas.microsoft.com/office/powerpoint/2010/main" val="40781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8"/>
          <p:cNvSpPr txBox="1"/>
          <p:nvPr/>
        </p:nvSpPr>
        <p:spPr>
          <a:xfrm>
            <a:off x="432148" y="51470"/>
            <a:ext cx="2486025" cy="461665"/>
          </a:xfrm>
          <a:prstGeom prst="rect">
            <a:avLst/>
          </a:prstGeom>
          <a:noFill/>
        </p:spPr>
        <p:txBody>
          <a:bodyPr wrap="square" rtlCol="0">
            <a:spAutoFit/>
          </a:bodyPr>
          <a:lstStyle/>
          <a:p>
            <a:r>
              <a:rPr lang="zh-CN" altLang="en-US" sz="2400" b="1" dirty="0">
                <a:solidFill>
                  <a:schemeClr val="tx1">
                    <a:lumMod val="85000"/>
                    <a:lumOff val="15000"/>
                  </a:schemeClr>
                </a:solidFill>
                <a:latin typeface="隶书" pitchFamily="49" charset="-122"/>
                <a:ea typeface="隶书" pitchFamily="49" charset="-122"/>
              </a:rPr>
              <a:t>随手笔记</a:t>
            </a:r>
          </a:p>
        </p:txBody>
      </p:sp>
      <p:sp>
        <p:nvSpPr>
          <p:cNvPr id="3" name="矩形 2"/>
          <p:cNvSpPr/>
          <p:nvPr/>
        </p:nvSpPr>
        <p:spPr>
          <a:xfrm>
            <a:off x="5292080" y="1203598"/>
            <a:ext cx="3618239" cy="1200329"/>
          </a:xfrm>
          <a:prstGeom prst="rect">
            <a:avLst/>
          </a:prstGeom>
        </p:spPr>
        <p:txBody>
          <a:bodyPr wrap="square">
            <a:spAutoFit/>
          </a:bodyPr>
          <a:lstStyle/>
          <a:p>
            <a:pPr lvl="0"/>
            <a:r>
              <a:rPr lang="zh-CN" altLang="en-US" sz="2400" b="1" dirty="0">
                <a:solidFill>
                  <a:schemeClr val="tx1">
                    <a:lumMod val="85000"/>
                    <a:lumOff val="15000"/>
                  </a:schemeClr>
                </a:solidFill>
                <a:latin typeface="隶书" pitchFamily="49" charset="-122"/>
                <a:ea typeface="隶书" pitchFamily="49" charset="-122"/>
              </a:rPr>
              <a:t>用户可以选择笔记，记录下自己此时此刻的所想，可以生成一项笔记。</a:t>
            </a:r>
          </a:p>
        </p:txBody>
      </p:sp>
      <p:pic>
        <p:nvPicPr>
          <p:cNvPr id="6" name="图片 5"/>
          <p:cNvPicPr/>
          <p:nvPr/>
        </p:nvPicPr>
        <p:blipFill>
          <a:blip r:embed="rId2" cstate="print">
            <a:extLst>
              <a:ext uri="{28A0092B-C50C-407E-A947-70E740481C1C}">
                <a14:useLocalDpi xmlns:a14="http://schemas.microsoft.com/office/drawing/2010/main" val="0"/>
              </a:ext>
            </a:extLst>
          </a:blip>
          <a:stretch>
            <a:fillRect/>
          </a:stretch>
        </p:blipFill>
        <p:spPr>
          <a:xfrm>
            <a:off x="2901797" y="610384"/>
            <a:ext cx="2207260" cy="3924300"/>
          </a:xfrm>
          <a:prstGeom prst="rect">
            <a:avLst/>
          </a:prstGeom>
        </p:spPr>
      </p:pic>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432148" y="682456"/>
            <a:ext cx="2125980" cy="3780155"/>
          </a:xfrm>
          <a:prstGeom prst="rect">
            <a:avLst/>
          </a:prstGeom>
        </p:spPr>
      </p:pic>
    </p:spTree>
    <p:extLst>
      <p:ext uri="{BB962C8B-B14F-4D97-AF65-F5344CB8AC3E}">
        <p14:creationId xmlns:p14="http://schemas.microsoft.com/office/powerpoint/2010/main" val="266834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8"/>
          <p:cNvSpPr txBox="1"/>
          <p:nvPr/>
        </p:nvSpPr>
        <p:spPr>
          <a:xfrm>
            <a:off x="432148" y="51470"/>
            <a:ext cx="2486025" cy="461665"/>
          </a:xfrm>
          <a:prstGeom prst="rect">
            <a:avLst/>
          </a:prstGeom>
          <a:noFill/>
        </p:spPr>
        <p:txBody>
          <a:bodyPr wrap="square" rtlCol="0">
            <a:spAutoFit/>
          </a:bodyPr>
          <a:lstStyle/>
          <a:p>
            <a:r>
              <a:rPr lang="zh-CN" altLang="en-US" sz="2400" b="1" dirty="0">
                <a:solidFill>
                  <a:schemeClr val="tx1">
                    <a:lumMod val="85000"/>
                    <a:lumOff val="15000"/>
                  </a:schemeClr>
                </a:solidFill>
                <a:latin typeface="隶书" pitchFamily="49" charset="-122"/>
                <a:ea typeface="隶书" pitchFamily="49" charset="-122"/>
              </a:rPr>
              <a:t>记录日记</a:t>
            </a:r>
          </a:p>
        </p:txBody>
      </p:sp>
      <p:sp>
        <p:nvSpPr>
          <p:cNvPr id="3" name="矩形 2"/>
          <p:cNvSpPr/>
          <p:nvPr/>
        </p:nvSpPr>
        <p:spPr>
          <a:xfrm>
            <a:off x="5292080" y="1203598"/>
            <a:ext cx="3618239" cy="1200329"/>
          </a:xfrm>
          <a:prstGeom prst="rect">
            <a:avLst/>
          </a:prstGeom>
        </p:spPr>
        <p:txBody>
          <a:bodyPr wrap="square">
            <a:spAutoFit/>
          </a:bodyPr>
          <a:lstStyle/>
          <a:p>
            <a:pPr lvl="0"/>
            <a:r>
              <a:rPr lang="zh-CN" altLang="en-US" sz="2400" b="1" dirty="0">
                <a:solidFill>
                  <a:schemeClr val="tx1">
                    <a:lumMod val="85000"/>
                    <a:lumOff val="15000"/>
                  </a:schemeClr>
                </a:solidFill>
                <a:latin typeface="隶书" pitchFamily="49" charset="-122"/>
                <a:ea typeface="隶书" pitchFamily="49" charset="-122"/>
              </a:rPr>
              <a:t>用户可以选择日记，记录自己每日发生的事情，可以生成一项日记。</a:t>
            </a:r>
          </a:p>
        </p:txBody>
      </p:sp>
      <p:pic>
        <p:nvPicPr>
          <p:cNvPr id="6" name="图片 5"/>
          <p:cNvPicPr/>
          <p:nvPr/>
        </p:nvPicPr>
        <p:blipFill>
          <a:blip r:embed="rId2" cstate="print">
            <a:extLst>
              <a:ext uri="{28A0092B-C50C-407E-A947-70E740481C1C}">
                <a14:useLocalDpi xmlns:a14="http://schemas.microsoft.com/office/drawing/2010/main" val="0"/>
              </a:ext>
            </a:extLst>
          </a:blip>
          <a:stretch>
            <a:fillRect/>
          </a:stretch>
        </p:blipFill>
        <p:spPr>
          <a:xfrm>
            <a:off x="2901797" y="610384"/>
            <a:ext cx="2207260" cy="3924300"/>
          </a:xfrm>
          <a:prstGeom prst="rect">
            <a:avLst/>
          </a:prstGeom>
        </p:spPr>
      </p:pic>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598517" y="610384"/>
            <a:ext cx="2153285" cy="3828415"/>
          </a:xfrm>
          <a:prstGeom prst="rect">
            <a:avLst/>
          </a:prstGeom>
        </p:spPr>
      </p:pic>
    </p:spTree>
    <p:extLst>
      <p:ext uri="{BB962C8B-B14F-4D97-AF65-F5344CB8AC3E}">
        <p14:creationId xmlns:p14="http://schemas.microsoft.com/office/powerpoint/2010/main" val="929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主题">
  <a:themeElements>
    <a:clrScheme name="自定义 113">
      <a:dk1>
        <a:sysClr val="windowText" lastClr="000000"/>
      </a:dk1>
      <a:lt1>
        <a:sysClr val="window" lastClr="FFFFFF"/>
      </a:lt1>
      <a:dk2>
        <a:srgbClr val="1F497D"/>
      </a:dk2>
      <a:lt2>
        <a:srgbClr val="EEECE1"/>
      </a:lt2>
      <a:accent1>
        <a:srgbClr val="4F81BD"/>
      </a:accent1>
      <a:accent2>
        <a:srgbClr val="00B0F0"/>
      </a:accent2>
      <a:accent3>
        <a:srgbClr val="00B0F0"/>
      </a:accent3>
      <a:accent4>
        <a:srgbClr val="FFC000"/>
      </a:accent4>
      <a:accent5>
        <a:srgbClr val="4BACC6"/>
      </a:accent5>
      <a:accent6>
        <a:srgbClr val="F79646"/>
      </a:accent6>
      <a:hlink>
        <a:srgbClr val="366092"/>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98F6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13">
      <a:dk1>
        <a:sysClr val="windowText" lastClr="000000"/>
      </a:dk1>
      <a:lt1>
        <a:sysClr val="window" lastClr="FFFFFF"/>
      </a:lt1>
      <a:dk2>
        <a:srgbClr val="1F497D"/>
      </a:dk2>
      <a:lt2>
        <a:srgbClr val="EEECE1"/>
      </a:lt2>
      <a:accent1>
        <a:srgbClr val="4F81BD"/>
      </a:accent1>
      <a:accent2>
        <a:srgbClr val="00B0F0"/>
      </a:accent2>
      <a:accent3>
        <a:srgbClr val="00B0F0"/>
      </a:accent3>
      <a:accent4>
        <a:srgbClr val="FFC000"/>
      </a:accent4>
      <a:accent5>
        <a:srgbClr val="4BACC6"/>
      </a:accent5>
      <a:accent6>
        <a:srgbClr val="F79646"/>
      </a:accent6>
      <a:hlink>
        <a:srgbClr val="366092"/>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98F6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983</TotalTime>
  <Words>2366</Words>
  <Application>Microsoft Macintosh PowerPoint</Application>
  <PresentationFormat>全屏显示(16:9)</PresentationFormat>
  <Paragraphs>485</Paragraphs>
  <Slides>37</Slides>
  <Notes>5</Notes>
  <HiddenSlides>0</HiddenSlides>
  <MMClips>2</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2</vt:i4>
      </vt:variant>
      <vt:variant>
        <vt:lpstr>幻灯片标题</vt:lpstr>
      </vt:variant>
      <vt:variant>
        <vt:i4>37</vt:i4>
      </vt:variant>
    </vt:vector>
  </HeadingPairs>
  <TitlesOfParts>
    <vt:vector size="56" baseType="lpstr">
      <vt:lpstr>Arial</vt:lpstr>
      <vt:lpstr>Calibri</vt:lpstr>
      <vt:lpstr>Comic Sans MS</vt:lpstr>
      <vt:lpstr>Gill Sans</vt:lpstr>
      <vt:lpstr>Impact</vt:lpstr>
      <vt:lpstr>MS PGothic</vt:lpstr>
      <vt:lpstr>Open Sans</vt:lpstr>
      <vt:lpstr>Times New Roman</vt:lpstr>
      <vt:lpstr>方正兰亭细黑_GBK</vt:lpstr>
      <vt:lpstr>仿宋</vt:lpstr>
      <vt:lpstr>黑体</vt:lpstr>
      <vt:lpstr>楷体</vt:lpstr>
      <vt:lpstr>隶书</vt:lpstr>
      <vt:lpstr>宋体</vt:lpstr>
      <vt:lpstr>微软雅黑</vt:lpstr>
      <vt:lpstr>Office 主题</vt:lpstr>
      <vt:lpstr>1_Office 主题</vt:lpstr>
      <vt:lpstr>Document</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nijialing</dc:creator>
  <cp:lastModifiedBy>Microsoft Office 用户</cp:lastModifiedBy>
  <cp:revision>193</cp:revision>
  <dcterms:created xsi:type="dcterms:W3CDTF">2014-08-10T04:03:00Z</dcterms:created>
  <dcterms:modified xsi:type="dcterms:W3CDTF">2019-05-25T04:11:12Z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